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4"/>
  </p:notesMasterIdLst>
  <p:sldIdLst>
    <p:sldId id="257" r:id="rId2"/>
    <p:sldId id="315" r:id="rId3"/>
    <p:sldId id="316" r:id="rId4"/>
    <p:sldId id="258" r:id="rId5"/>
    <p:sldId id="317" r:id="rId6"/>
    <p:sldId id="326" r:id="rId7"/>
    <p:sldId id="282" r:id="rId8"/>
    <p:sldId id="289" r:id="rId9"/>
    <p:sldId id="278" r:id="rId10"/>
    <p:sldId id="305" r:id="rId11"/>
    <p:sldId id="311" r:id="rId12"/>
    <p:sldId id="309" r:id="rId13"/>
    <p:sldId id="312" r:id="rId14"/>
    <p:sldId id="313" r:id="rId15"/>
    <p:sldId id="318" r:id="rId16"/>
    <p:sldId id="323" r:id="rId17"/>
    <p:sldId id="324" r:id="rId18"/>
    <p:sldId id="325" r:id="rId19"/>
    <p:sldId id="320" r:id="rId20"/>
    <p:sldId id="321" r:id="rId21"/>
    <p:sldId id="319" r:id="rId22"/>
    <p:sldId id="265" r:id="rId23"/>
  </p:sldIdLst>
  <p:sldSz cx="18288000" cy="10287000"/>
  <p:notesSz cx="6858000" cy="9144000"/>
  <p:embeddedFontLst>
    <p:embeddedFont>
      <p:font typeface="Arimo" panose="020B0604020202020204" charset="0"/>
      <p:regular r:id="rId2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069" autoAdjust="0"/>
    <p:restoredTop sz="93907" autoAdjust="0"/>
  </p:normalViewPr>
  <p:slideViewPr>
    <p:cSldViewPr>
      <p:cViewPr varScale="1">
        <p:scale>
          <a:sx n="70" d="100"/>
          <a:sy n="70" d="100"/>
        </p:scale>
        <p:origin x="978"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0E6255-57E8-4B03-B2EB-2D6C2088CBC2}" type="datetimeFigureOut">
              <a:rPr lang="en-GB" smtClean="0"/>
              <a:t>11/08/2025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528981-88AD-4ADB-BF5F-A41C0FA28A12}" type="slidenum">
              <a:rPr lang="en-GB" smtClean="0"/>
              <a:t>‹#›</a:t>
            </a:fld>
            <a:endParaRPr lang="en-GB"/>
          </a:p>
        </p:txBody>
      </p:sp>
    </p:spTree>
    <p:extLst>
      <p:ext uri="{BB962C8B-B14F-4D97-AF65-F5344CB8AC3E}">
        <p14:creationId xmlns:p14="http://schemas.microsoft.com/office/powerpoint/2010/main" val="28742106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B528981-88AD-4ADB-BF5F-A41C0FA28A12}" type="slidenum">
              <a:rPr lang="en-GB" smtClean="0"/>
              <a:t>1</a:t>
            </a:fld>
            <a:endParaRPr lang="en-GB"/>
          </a:p>
        </p:txBody>
      </p:sp>
    </p:spTree>
    <p:extLst>
      <p:ext uri="{BB962C8B-B14F-4D97-AF65-F5344CB8AC3E}">
        <p14:creationId xmlns:p14="http://schemas.microsoft.com/office/powerpoint/2010/main" val="20491610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21FD00-22AC-F5A8-E3F6-5ED940F7A5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E691D4-C47E-090A-F04F-2C0EAFD949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52FD6C-D4B3-5CB7-9871-6ED00B2BE2C0}"/>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CDEBE8BA-1D35-5118-96D4-CD91C1322951}"/>
              </a:ext>
            </a:extLst>
          </p:cNvPr>
          <p:cNvSpPr>
            <a:spLocks noGrp="1"/>
          </p:cNvSpPr>
          <p:nvPr>
            <p:ph type="sldNum" sz="quarter" idx="5"/>
          </p:nvPr>
        </p:nvSpPr>
        <p:spPr/>
        <p:txBody>
          <a:bodyPr/>
          <a:lstStyle/>
          <a:p>
            <a:fld id="{AB528981-88AD-4ADB-BF5F-A41C0FA28A12}" type="slidenum">
              <a:rPr lang="en-GB" smtClean="0"/>
              <a:t>17</a:t>
            </a:fld>
            <a:endParaRPr lang="en-GB"/>
          </a:p>
        </p:txBody>
      </p:sp>
    </p:spTree>
    <p:extLst>
      <p:ext uri="{BB962C8B-B14F-4D97-AF65-F5344CB8AC3E}">
        <p14:creationId xmlns:p14="http://schemas.microsoft.com/office/powerpoint/2010/main" val="7547430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7FBB11-9497-9D6D-44EB-9D63C2C2B6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D5F779-6388-B1E8-CF8C-8264C9F338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587F58-4BF7-18A3-6B9E-9B853BCC48E2}"/>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82F42AB6-E136-5B21-C497-00FE08EAE341}"/>
              </a:ext>
            </a:extLst>
          </p:cNvPr>
          <p:cNvSpPr>
            <a:spLocks noGrp="1"/>
          </p:cNvSpPr>
          <p:nvPr>
            <p:ph type="sldNum" sz="quarter" idx="5"/>
          </p:nvPr>
        </p:nvSpPr>
        <p:spPr/>
        <p:txBody>
          <a:bodyPr/>
          <a:lstStyle/>
          <a:p>
            <a:fld id="{AB528981-88AD-4ADB-BF5F-A41C0FA28A12}" type="slidenum">
              <a:rPr lang="en-GB" smtClean="0"/>
              <a:t>18</a:t>
            </a:fld>
            <a:endParaRPr lang="en-GB"/>
          </a:p>
        </p:txBody>
      </p:sp>
    </p:spTree>
    <p:extLst>
      <p:ext uri="{BB962C8B-B14F-4D97-AF65-F5344CB8AC3E}">
        <p14:creationId xmlns:p14="http://schemas.microsoft.com/office/powerpoint/2010/main" val="8613223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B528981-88AD-4ADB-BF5F-A41C0FA28A12}" type="slidenum">
              <a:rPr lang="en-GB" smtClean="0"/>
              <a:t>19</a:t>
            </a:fld>
            <a:endParaRPr lang="en-GB"/>
          </a:p>
        </p:txBody>
      </p:sp>
    </p:spTree>
    <p:extLst>
      <p:ext uri="{BB962C8B-B14F-4D97-AF65-F5344CB8AC3E}">
        <p14:creationId xmlns:p14="http://schemas.microsoft.com/office/powerpoint/2010/main" val="24081455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dirty="0">
              <a:solidFill>
                <a:schemeClr val="bg1"/>
              </a:solidFill>
              <a:latin typeface="Arimo" panose="020B0604020202020204" charset="0"/>
              <a:ea typeface="Arimo" panose="020B0604020202020204" charset="0"/>
              <a:cs typeface="Arimo" panose="020B0604020202020204" charset="0"/>
            </a:endParaRPr>
          </a:p>
        </p:txBody>
      </p:sp>
      <p:sp>
        <p:nvSpPr>
          <p:cNvPr id="4" name="Slide Number Placeholder 3"/>
          <p:cNvSpPr>
            <a:spLocks noGrp="1"/>
          </p:cNvSpPr>
          <p:nvPr>
            <p:ph type="sldNum" sz="quarter" idx="5"/>
          </p:nvPr>
        </p:nvSpPr>
        <p:spPr/>
        <p:txBody>
          <a:bodyPr/>
          <a:lstStyle/>
          <a:p>
            <a:fld id="{AB528981-88AD-4ADB-BF5F-A41C0FA28A12}" type="slidenum">
              <a:rPr lang="en-GB" smtClean="0"/>
              <a:t>22</a:t>
            </a:fld>
            <a:endParaRPr lang="en-GB"/>
          </a:p>
        </p:txBody>
      </p:sp>
    </p:spTree>
    <p:extLst>
      <p:ext uri="{BB962C8B-B14F-4D97-AF65-F5344CB8AC3E}">
        <p14:creationId xmlns:p14="http://schemas.microsoft.com/office/powerpoint/2010/main" val="18103941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29C44B-D2EF-F52C-0670-6CF1938551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50AC27-855C-A95F-4C87-7BC1FA7B07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0FB63A-4937-72E5-FCF6-F6721E2474AD}"/>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EADCDC46-58CC-FDFE-E305-3740E7490308}"/>
              </a:ext>
            </a:extLst>
          </p:cNvPr>
          <p:cNvSpPr>
            <a:spLocks noGrp="1"/>
          </p:cNvSpPr>
          <p:nvPr>
            <p:ph type="sldNum" sz="quarter" idx="5"/>
          </p:nvPr>
        </p:nvSpPr>
        <p:spPr/>
        <p:txBody>
          <a:bodyPr/>
          <a:lstStyle/>
          <a:p>
            <a:fld id="{AB528981-88AD-4ADB-BF5F-A41C0FA28A12}" type="slidenum">
              <a:rPr lang="en-GB" smtClean="0"/>
              <a:t>2</a:t>
            </a:fld>
            <a:endParaRPr lang="en-GB"/>
          </a:p>
        </p:txBody>
      </p:sp>
    </p:spTree>
    <p:extLst>
      <p:ext uri="{BB962C8B-B14F-4D97-AF65-F5344CB8AC3E}">
        <p14:creationId xmlns:p14="http://schemas.microsoft.com/office/powerpoint/2010/main" val="18628393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DADA2-4ECC-4D74-D602-3EC79B3BC9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F59A96-7D0D-7E27-D93F-DC1C4C57B4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873A51-5AA3-2F87-0CFA-62C95D5F775C}"/>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DAD915C5-B2A0-F891-1782-CBA258604036}"/>
              </a:ext>
            </a:extLst>
          </p:cNvPr>
          <p:cNvSpPr>
            <a:spLocks noGrp="1"/>
          </p:cNvSpPr>
          <p:nvPr>
            <p:ph type="sldNum" sz="quarter" idx="5"/>
          </p:nvPr>
        </p:nvSpPr>
        <p:spPr/>
        <p:txBody>
          <a:bodyPr/>
          <a:lstStyle/>
          <a:p>
            <a:fld id="{AB528981-88AD-4ADB-BF5F-A41C0FA28A12}" type="slidenum">
              <a:rPr lang="en-GB" smtClean="0"/>
              <a:t>3</a:t>
            </a:fld>
            <a:endParaRPr lang="en-GB"/>
          </a:p>
        </p:txBody>
      </p:sp>
    </p:spTree>
    <p:extLst>
      <p:ext uri="{BB962C8B-B14F-4D97-AF65-F5344CB8AC3E}">
        <p14:creationId xmlns:p14="http://schemas.microsoft.com/office/powerpoint/2010/main" val="6282501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B528981-88AD-4ADB-BF5F-A41C0FA28A12}" type="slidenum">
              <a:rPr lang="en-GB" smtClean="0"/>
              <a:t>4</a:t>
            </a:fld>
            <a:endParaRPr lang="en-GB"/>
          </a:p>
        </p:txBody>
      </p:sp>
    </p:spTree>
    <p:extLst>
      <p:ext uri="{BB962C8B-B14F-4D97-AF65-F5344CB8AC3E}">
        <p14:creationId xmlns:p14="http://schemas.microsoft.com/office/powerpoint/2010/main" val="35918770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F5B9FE-82B3-3CD7-95E9-00EB9E5A68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4242B4-8DC5-A486-8D3E-4FADF0DD3E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931B39-C7E1-B2E7-5FC5-C49EA4DAE44A}"/>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D7875962-D5D8-5EB8-471F-C0293E7FA23F}"/>
              </a:ext>
            </a:extLst>
          </p:cNvPr>
          <p:cNvSpPr>
            <a:spLocks noGrp="1"/>
          </p:cNvSpPr>
          <p:nvPr>
            <p:ph type="sldNum" sz="quarter" idx="5"/>
          </p:nvPr>
        </p:nvSpPr>
        <p:spPr/>
        <p:txBody>
          <a:bodyPr/>
          <a:lstStyle/>
          <a:p>
            <a:fld id="{AB528981-88AD-4ADB-BF5F-A41C0FA28A12}" type="slidenum">
              <a:rPr lang="en-GB" smtClean="0"/>
              <a:t>5</a:t>
            </a:fld>
            <a:endParaRPr lang="en-GB"/>
          </a:p>
        </p:txBody>
      </p:sp>
    </p:spTree>
    <p:extLst>
      <p:ext uri="{BB962C8B-B14F-4D97-AF65-F5344CB8AC3E}">
        <p14:creationId xmlns:p14="http://schemas.microsoft.com/office/powerpoint/2010/main" val="6006037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78FF86-5986-D047-BCCC-4F06649F53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2BF9D9-3658-2E8D-A2D1-1A722BA3C4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8BCB3F-850C-12DD-2C41-88AE253971F1}"/>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31DD6DC5-9194-602F-A062-E43DFE7CEADB}"/>
              </a:ext>
            </a:extLst>
          </p:cNvPr>
          <p:cNvSpPr>
            <a:spLocks noGrp="1"/>
          </p:cNvSpPr>
          <p:nvPr>
            <p:ph type="sldNum" sz="quarter" idx="5"/>
          </p:nvPr>
        </p:nvSpPr>
        <p:spPr/>
        <p:txBody>
          <a:bodyPr/>
          <a:lstStyle/>
          <a:p>
            <a:fld id="{AB528981-88AD-4ADB-BF5F-A41C0FA28A12}" type="slidenum">
              <a:rPr lang="en-GB" smtClean="0"/>
              <a:t>6</a:t>
            </a:fld>
            <a:endParaRPr lang="en-GB"/>
          </a:p>
        </p:txBody>
      </p:sp>
    </p:spTree>
    <p:extLst>
      <p:ext uri="{BB962C8B-B14F-4D97-AF65-F5344CB8AC3E}">
        <p14:creationId xmlns:p14="http://schemas.microsoft.com/office/powerpoint/2010/main" val="10634660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B528981-88AD-4ADB-BF5F-A41C0FA28A12}" type="slidenum">
              <a:rPr lang="en-GB" smtClean="0"/>
              <a:t>9</a:t>
            </a:fld>
            <a:endParaRPr lang="en-GB"/>
          </a:p>
        </p:txBody>
      </p:sp>
    </p:spTree>
    <p:extLst>
      <p:ext uri="{BB962C8B-B14F-4D97-AF65-F5344CB8AC3E}">
        <p14:creationId xmlns:p14="http://schemas.microsoft.com/office/powerpoint/2010/main" val="34731205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B528981-88AD-4ADB-BF5F-A41C0FA28A12}" type="slidenum">
              <a:rPr lang="en-GB" smtClean="0"/>
              <a:t>10</a:t>
            </a:fld>
            <a:endParaRPr lang="en-GB"/>
          </a:p>
        </p:txBody>
      </p:sp>
    </p:spTree>
    <p:extLst>
      <p:ext uri="{BB962C8B-B14F-4D97-AF65-F5344CB8AC3E}">
        <p14:creationId xmlns:p14="http://schemas.microsoft.com/office/powerpoint/2010/main" val="29803233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8992EB-13C0-042A-D074-92D84AD118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871EF7-4C72-20F1-EC01-9AA696A4D1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3C0178-C23F-9401-930E-29523133B58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DCBCF89E-F4E9-A080-1F1F-8DA52D9349CB}"/>
              </a:ext>
            </a:extLst>
          </p:cNvPr>
          <p:cNvSpPr>
            <a:spLocks noGrp="1"/>
          </p:cNvSpPr>
          <p:nvPr>
            <p:ph type="sldNum" sz="quarter" idx="5"/>
          </p:nvPr>
        </p:nvSpPr>
        <p:spPr/>
        <p:txBody>
          <a:bodyPr/>
          <a:lstStyle/>
          <a:p>
            <a:fld id="{AB528981-88AD-4ADB-BF5F-A41C0FA28A12}" type="slidenum">
              <a:rPr lang="en-GB" smtClean="0"/>
              <a:t>16</a:t>
            </a:fld>
            <a:endParaRPr lang="en-GB"/>
          </a:p>
        </p:txBody>
      </p:sp>
    </p:spTree>
    <p:extLst>
      <p:ext uri="{BB962C8B-B14F-4D97-AF65-F5344CB8AC3E}">
        <p14:creationId xmlns:p14="http://schemas.microsoft.com/office/powerpoint/2010/main" val="11574761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latin typeface="Arimo" panose="020B0604020202020204" charset="0"/>
                <a:ea typeface="Arimo" panose="020B0604020202020204" charset="0"/>
                <a:cs typeface="Arimo" panose="020B0604020202020204" charset="0"/>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Arimo" panose="020B0604020202020204" charset="0"/>
          <a:ea typeface="Arimo" panose="020B0604020202020204" charset="0"/>
          <a:cs typeface="Arimo" panose="020B060402020202020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mo" panose="020B0604020202020204" charset="0"/>
          <a:ea typeface="Arimo" panose="020B0604020202020204" charset="0"/>
          <a:cs typeface="Arimo" panose="020B060402020202020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mo" panose="020B0604020202020204" charset="0"/>
          <a:ea typeface="Arimo" panose="020B0604020202020204" charset="0"/>
          <a:cs typeface="Arimo" panose="020B060402020202020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mo" panose="020B0604020202020204" charset="0"/>
          <a:ea typeface="Arimo" panose="020B0604020202020204" charset="0"/>
          <a:cs typeface="Arimo" panose="020B060402020202020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mo" panose="020B0604020202020204" charset="0"/>
          <a:ea typeface="Arimo" panose="020B0604020202020204" charset="0"/>
          <a:cs typeface="Arimo" panose="020B060402020202020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mo" panose="020B0604020202020204" charset="0"/>
          <a:ea typeface="Arimo" panose="020B0604020202020204" charset="0"/>
          <a:cs typeface="Arimo" panose="020B060402020202020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2">
            <a:extLst>
              <a:ext uri="{FF2B5EF4-FFF2-40B4-BE49-F238E27FC236}">
                <a16:creationId xmlns:a16="http://schemas.microsoft.com/office/drawing/2014/main" id="{8E212B7B-9261-3B61-5997-D0BD02009127}"/>
              </a:ext>
            </a:extLst>
          </p:cNvPr>
          <p:cNvGrpSpPr/>
          <p:nvPr/>
        </p:nvGrpSpPr>
        <p:grpSpPr>
          <a:xfrm>
            <a:off x="-3313" y="0"/>
            <a:ext cx="7377678" cy="10287000"/>
            <a:chOff x="0" y="0"/>
            <a:chExt cx="2691397" cy="4048889"/>
          </a:xfrm>
        </p:grpSpPr>
        <p:sp>
          <p:nvSpPr>
            <p:cNvPr id="8" name="Freeform 3">
              <a:extLst>
                <a:ext uri="{FF2B5EF4-FFF2-40B4-BE49-F238E27FC236}">
                  <a16:creationId xmlns:a16="http://schemas.microsoft.com/office/drawing/2014/main" id="{E7455B85-10EB-DE40-01EF-D6CA94A1C874}"/>
                </a:ext>
              </a:extLst>
            </p:cNvPr>
            <p:cNvSpPr/>
            <p:nvPr/>
          </p:nvSpPr>
          <p:spPr>
            <a:xfrm>
              <a:off x="0" y="0"/>
              <a:ext cx="2691397" cy="4048889"/>
            </a:xfrm>
            <a:custGeom>
              <a:avLst/>
              <a:gdLst/>
              <a:ahLst/>
              <a:cxnLst/>
              <a:rect l="l" t="t" r="r" b="b"/>
              <a:pathLst>
                <a:path w="2691397" h="4048889">
                  <a:moveTo>
                    <a:pt x="0" y="0"/>
                  </a:moveTo>
                  <a:lnTo>
                    <a:pt x="2691397" y="0"/>
                  </a:lnTo>
                  <a:lnTo>
                    <a:pt x="2691397" y="4048889"/>
                  </a:lnTo>
                  <a:lnTo>
                    <a:pt x="0" y="4048889"/>
                  </a:lnTo>
                  <a:close/>
                </a:path>
              </a:pathLst>
            </a:custGeom>
            <a:solidFill>
              <a:srgbClr val="48B4BB"/>
            </a:solidFill>
          </p:spPr>
          <p:txBody>
            <a:bodyPr/>
            <a:lstStyle/>
            <a:p>
              <a:endParaRPr lang="en-GB" dirty="0"/>
            </a:p>
          </p:txBody>
        </p:sp>
      </p:grpSp>
      <p:sp>
        <p:nvSpPr>
          <p:cNvPr id="10" name="TextBox 10"/>
          <p:cNvSpPr txBox="1"/>
          <p:nvPr/>
        </p:nvSpPr>
        <p:spPr>
          <a:xfrm>
            <a:off x="-3313" y="5799964"/>
            <a:ext cx="7374365" cy="1339406"/>
          </a:xfrm>
          <a:prstGeom prst="rect">
            <a:avLst/>
          </a:prstGeom>
        </p:spPr>
        <p:txBody>
          <a:bodyPr wrap="square" lIns="0" tIns="0" rIns="0" bIns="0" rtlCol="0" anchor="t">
            <a:spAutoFit/>
          </a:bodyPr>
          <a:lstStyle/>
          <a:p>
            <a:pPr algn="ctr">
              <a:lnSpc>
                <a:spcPts val="5514"/>
              </a:lnSpc>
            </a:pPr>
            <a:r>
              <a:rPr lang="en-US" sz="3600" dirty="0">
                <a:solidFill>
                  <a:srgbClr val="FFFFFF"/>
                </a:solidFill>
                <a:latin typeface="Arimo" panose="020B0604020202020204" charset="0"/>
                <a:ea typeface="Arimo" panose="020B0604020202020204" charset="0"/>
                <a:cs typeface="Arimo" panose="020B0604020202020204" charset="0"/>
              </a:rPr>
              <a:t>Patient Participation Group</a:t>
            </a:r>
          </a:p>
          <a:p>
            <a:pPr algn="ctr">
              <a:lnSpc>
                <a:spcPts val="5514"/>
              </a:lnSpc>
            </a:pPr>
            <a:r>
              <a:rPr lang="en-US" sz="3600" dirty="0">
                <a:solidFill>
                  <a:srgbClr val="FFFFFF"/>
                </a:solidFill>
                <a:latin typeface="Arimo" panose="020B0604020202020204" charset="0"/>
                <a:ea typeface="Arimo" panose="020B0604020202020204" charset="0"/>
                <a:cs typeface="Arimo" panose="020B0604020202020204" charset="0"/>
              </a:rPr>
              <a:t>August 2025</a:t>
            </a:r>
          </a:p>
        </p:txBody>
      </p:sp>
      <p:sp>
        <p:nvSpPr>
          <p:cNvPr id="4" name="TextBox 11">
            <a:extLst>
              <a:ext uri="{FF2B5EF4-FFF2-40B4-BE49-F238E27FC236}">
                <a16:creationId xmlns:a16="http://schemas.microsoft.com/office/drawing/2014/main" id="{16464F74-1609-71B6-24F8-DD18C287A871}"/>
              </a:ext>
            </a:extLst>
          </p:cNvPr>
          <p:cNvSpPr txBox="1"/>
          <p:nvPr/>
        </p:nvSpPr>
        <p:spPr>
          <a:xfrm>
            <a:off x="10515600" y="3590834"/>
            <a:ext cx="5540120" cy="3548536"/>
          </a:xfrm>
          <a:prstGeom prst="rect">
            <a:avLst/>
          </a:prstGeom>
        </p:spPr>
        <p:txBody>
          <a:bodyPr wrap="square" lIns="0" tIns="0" rIns="0" bIns="0" rtlCol="0" anchor="t">
            <a:spAutoFit/>
          </a:bodyPr>
          <a:lstStyle/>
          <a:p>
            <a:pPr algn="just">
              <a:lnSpc>
                <a:spcPts val="3500"/>
              </a:lnSpc>
            </a:pPr>
            <a:r>
              <a:rPr lang="en-US" sz="4800" dirty="0">
                <a:solidFill>
                  <a:srgbClr val="000000"/>
                </a:solidFill>
                <a:latin typeface="Arimo" panose="020B0604020202020204" charset="0"/>
                <a:ea typeface="Arimo" panose="020B0604020202020204" charset="0"/>
                <a:cs typeface="Arimo" panose="020B0604020202020204" charset="0"/>
              </a:rPr>
              <a:t>Agenda</a:t>
            </a:r>
          </a:p>
          <a:p>
            <a:pPr algn="just">
              <a:lnSpc>
                <a:spcPts val="3500"/>
              </a:lnSpc>
            </a:pPr>
            <a:endParaRPr lang="en-GB" sz="2400" dirty="0">
              <a:solidFill>
                <a:srgbClr val="000000"/>
              </a:solidFill>
              <a:latin typeface="Arimo" panose="020B0604020202020204" charset="0"/>
              <a:ea typeface="Arimo" panose="020B0604020202020204" charset="0"/>
              <a:cs typeface="Arimo" panose="020B0604020202020204" charset="0"/>
            </a:endParaRP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Welcome &amp; ground rules</a:t>
            </a: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Why we’re here</a:t>
            </a: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Who’s who in General Practice</a:t>
            </a: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Your digital front door</a:t>
            </a: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Any other business &amp; next meeting</a:t>
            </a:r>
          </a:p>
          <a:p>
            <a:pPr marL="285750" indent="-285750" algn="just">
              <a:lnSpc>
                <a:spcPts val="3500"/>
              </a:lnSpc>
              <a:buFont typeface="Arial" panose="020B0604020202020204" pitchFamily="34" charset="0"/>
              <a:buChar char="•"/>
            </a:pPr>
            <a:endParaRPr lang="en-GB" sz="2400" dirty="0">
              <a:solidFill>
                <a:srgbClr val="000000"/>
              </a:solidFill>
              <a:latin typeface="Arimo" panose="020B0604020202020204" charset="0"/>
              <a:ea typeface="Arimo" panose="020B0604020202020204" charset="0"/>
              <a:cs typeface="Arimo" panose="020B0604020202020204" charset="0"/>
            </a:endParaRPr>
          </a:p>
        </p:txBody>
      </p:sp>
      <p:sp>
        <p:nvSpPr>
          <p:cNvPr id="5" name="TextBox 10">
            <a:extLst>
              <a:ext uri="{FF2B5EF4-FFF2-40B4-BE49-F238E27FC236}">
                <a16:creationId xmlns:a16="http://schemas.microsoft.com/office/drawing/2014/main" id="{39841973-6EB1-AFE9-08E8-1419539C80D2}"/>
              </a:ext>
            </a:extLst>
          </p:cNvPr>
          <p:cNvSpPr txBox="1"/>
          <p:nvPr/>
        </p:nvSpPr>
        <p:spPr>
          <a:xfrm>
            <a:off x="-1" y="3920604"/>
            <a:ext cx="7374365" cy="1444498"/>
          </a:xfrm>
          <a:prstGeom prst="rect">
            <a:avLst/>
          </a:prstGeom>
        </p:spPr>
        <p:txBody>
          <a:bodyPr wrap="square" lIns="0" tIns="0" rIns="0" bIns="0" rtlCol="0" anchor="t">
            <a:spAutoFit/>
          </a:bodyPr>
          <a:lstStyle/>
          <a:p>
            <a:pPr algn="ctr">
              <a:lnSpc>
                <a:spcPts val="5514"/>
              </a:lnSpc>
            </a:pPr>
            <a:r>
              <a:rPr lang="en-US" sz="7200" dirty="0">
                <a:solidFill>
                  <a:srgbClr val="FFFFFF"/>
                </a:solidFill>
                <a:latin typeface="Arimo" panose="020B0604020202020204" charset="0"/>
                <a:ea typeface="Arimo" panose="020B0604020202020204" charset="0"/>
                <a:cs typeface="Arimo" panose="020B0604020202020204" charset="0"/>
              </a:rPr>
              <a:t>Park Lane Surgery</a:t>
            </a:r>
          </a:p>
        </p:txBody>
      </p:sp>
      <p:pic>
        <p:nvPicPr>
          <p:cNvPr id="6" name="Picture 5" descr="Logo, company name&#10;&#10;Description automatically generated">
            <a:extLst>
              <a:ext uri="{FF2B5EF4-FFF2-40B4-BE49-F238E27FC236}">
                <a16:creationId xmlns:a16="http://schemas.microsoft.com/office/drawing/2014/main" id="{E98F0347-436B-47B2-8CA7-484E9C2894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623241" y="7680822"/>
            <a:ext cx="2654523" cy="2610159"/>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1"/>
          <p:cNvSpPr txBox="1"/>
          <p:nvPr/>
        </p:nvSpPr>
        <p:spPr>
          <a:xfrm>
            <a:off x="964346" y="1483523"/>
            <a:ext cx="11957841" cy="7319953"/>
          </a:xfrm>
          <a:prstGeom prst="rect">
            <a:avLst/>
          </a:prstGeom>
        </p:spPr>
        <p:txBody>
          <a:bodyPr wrap="square" lIns="0" tIns="0" rIns="0" bIns="0" rtlCol="0" anchor="t">
            <a:spAutoFit/>
          </a:bodyPr>
          <a:lstStyle/>
          <a:p>
            <a:pPr lvl="0">
              <a:lnSpc>
                <a:spcPct val="107000"/>
              </a:lnSpc>
              <a:spcAft>
                <a:spcPts val="800"/>
              </a:spcAft>
            </a:pPr>
            <a:r>
              <a:rPr lang="en-GB" sz="2400" b="0" i="0" dirty="0">
                <a:effectLst/>
                <a:latin typeface="Arimo" panose="020B0604020202020204" charset="0"/>
                <a:ea typeface="Arimo" panose="020B0604020202020204" charset="0"/>
                <a:cs typeface="Arimo" panose="020B0604020202020204" charset="0"/>
              </a:rPr>
              <a:t>Our Children and Young Persons mental health practitioner for children and young people. Helena is here to provide </a:t>
            </a:r>
            <a:r>
              <a:rPr lang="en-GB" sz="2400" dirty="0">
                <a:latin typeface="Arimo" panose="020B0604020202020204" charset="0"/>
                <a:ea typeface="Arimo" panose="020B0604020202020204" charset="0"/>
                <a:cs typeface="Arimo" panose="020B0604020202020204" charset="0"/>
              </a:rPr>
              <a:t>support in </a:t>
            </a:r>
            <a:r>
              <a:rPr lang="en-GB" sz="2400" b="0" i="0" dirty="0">
                <a:effectLst/>
                <a:latin typeface="Arimo" panose="020B0604020202020204" charset="0"/>
                <a:ea typeface="Arimo" panose="020B0604020202020204" charset="0"/>
                <a:cs typeface="Arimo" panose="020B0604020202020204" charset="0"/>
              </a:rPr>
              <a:t>getting to the cause of mental health issues and provide onward referrals for mental health issues inc</a:t>
            </a:r>
            <a:r>
              <a:rPr lang="en-GB" sz="2400" dirty="0">
                <a:latin typeface="Arimo" panose="020B0604020202020204" charset="0"/>
                <a:ea typeface="Arimo" panose="020B0604020202020204" charset="0"/>
                <a:cs typeface="Arimo" panose="020B0604020202020204" charset="0"/>
              </a:rPr>
              <a:t>luding: </a:t>
            </a:r>
          </a:p>
          <a:p>
            <a:pPr lvl="0">
              <a:lnSpc>
                <a:spcPct val="107000"/>
              </a:lnSpc>
              <a:spcAft>
                <a:spcPts val="800"/>
              </a:spcAft>
            </a:pPr>
            <a:endParaRPr lang="en-GB" sz="2400" dirty="0">
              <a:latin typeface="Arimo" panose="020B0604020202020204" charset="0"/>
              <a:ea typeface="Arimo" panose="020B0604020202020204" charset="0"/>
              <a:cs typeface="Arimo" panose="020B0604020202020204" charset="0"/>
            </a:endParaRPr>
          </a:p>
          <a:p>
            <a:pPr marL="342900" lvl="0" indent="-342900">
              <a:lnSpc>
                <a:spcPct val="107000"/>
              </a:lnSpc>
              <a:spcAft>
                <a:spcPts val="800"/>
              </a:spcAft>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Anxiety</a:t>
            </a:r>
          </a:p>
          <a:p>
            <a:pPr marL="342900" lvl="0" indent="-342900">
              <a:lnSpc>
                <a:spcPct val="107000"/>
              </a:lnSpc>
              <a:spcAft>
                <a:spcPts val="800"/>
              </a:spcAft>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Low Mood</a:t>
            </a:r>
          </a:p>
          <a:p>
            <a:pPr marL="342900" lvl="0" indent="-342900">
              <a:lnSpc>
                <a:spcPct val="107000"/>
              </a:lnSpc>
              <a:spcAft>
                <a:spcPts val="800"/>
              </a:spcAft>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Trauma</a:t>
            </a:r>
          </a:p>
          <a:p>
            <a:pPr marL="342900" lvl="0" indent="-342900">
              <a:lnSpc>
                <a:spcPct val="107000"/>
              </a:lnSpc>
              <a:spcAft>
                <a:spcPts val="800"/>
              </a:spcAft>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Behavioural Issues</a:t>
            </a:r>
          </a:p>
          <a:p>
            <a:pPr marL="342900" lvl="0" indent="-342900">
              <a:lnSpc>
                <a:spcPct val="107000"/>
              </a:lnSpc>
              <a:spcAft>
                <a:spcPts val="800"/>
              </a:spcAft>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Emotional Regulation</a:t>
            </a:r>
          </a:p>
          <a:p>
            <a:pPr marL="342900" lvl="0" indent="-342900">
              <a:lnSpc>
                <a:spcPct val="107000"/>
              </a:lnSpc>
              <a:spcAft>
                <a:spcPts val="800"/>
              </a:spcAft>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Neurodevelopmental Concerns</a:t>
            </a:r>
          </a:p>
          <a:p>
            <a:pPr marL="342900" lvl="0" indent="-342900">
              <a:lnSpc>
                <a:spcPct val="107000"/>
              </a:lnSpc>
              <a:spcAft>
                <a:spcPts val="800"/>
              </a:spcAft>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Self-harm</a:t>
            </a:r>
          </a:p>
          <a:p>
            <a:pPr lvl="0">
              <a:lnSpc>
                <a:spcPct val="107000"/>
              </a:lnSpc>
              <a:spcAft>
                <a:spcPts val="800"/>
              </a:spcAft>
            </a:pPr>
            <a:endParaRPr lang="en-GB" sz="2400" dirty="0">
              <a:latin typeface="Arimo" panose="020B0604020202020204" charset="0"/>
              <a:ea typeface="Arimo" panose="020B0604020202020204" charset="0"/>
              <a:cs typeface="Arimo" panose="020B0604020202020204" charset="0"/>
            </a:endParaRPr>
          </a:p>
          <a:p>
            <a:pPr lvl="0">
              <a:lnSpc>
                <a:spcPct val="107000"/>
              </a:lnSpc>
              <a:spcAft>
                <a:spcPts val="800"/>
              </a:spcAft>
            </a:pPr>
            <a:r>
              <a:rPr lang="en-GB" sz="2400" b="1" i="0" dirty="0">
                <a:effectLst/>
                <a:latin typeface="Arimo" panose="020B0604020202020204" charset="0"/>
                <a:ea typeface="Arimo" panose="020B0604020202020204" charset="0"/>
                <a:cs typeface="Arimo" panose="020B0604020202020204" charset="0"/>
              </a:rPr>
              <a:t>Please Note:</a:t>
            </a:r>
            <a:r>
              <a:rPr lang="en-GB" sz="2400" b="0" i="0" dirty="0">
                <a:effectLst/>
                <a:latin typeface="Arimo" panose="020B0604020202020204" charset="0"/>
                <a:ea typeface="Arimo" panose="020B0604020202020204" charset="0"/>
                <a:cs typeface="Arimo" panose="020B0604020202020204" charset="0"/>
              </a:rPr>
              <a:t> This is for patients that are aged 5-17 and are not currently receiving mental health treatment via a secondary service (e.g., hospitals, psychological wellbeing services, community mental health teams (CMHTs), crisis resolution and home treatment teams).</a:t>
            </a:r>
            <a:endParaRPr lang="en-GB" sz="2400" dirty="0">
              <a:latin typeface="Arimo" panose="020B0604020202020204" charset="0"/>
              <a:ea typeface="Arimo" panose="020B0604020202020204" charset="0"/>
              <a:cs typeface="Arimo" panose="020B0604020202020204" charset="0"/>
            </a:endParaRPr>
          </a:p>
        </p:txBody>
      </p:sp>
      <p:grpSp>
        <p:nvGrpSpPr>
          <p:cNvPr id="15" name="Group 2">
            <a:extLst>
              <a:ext uri="{FF2B5EF4-FFF2-40B4-BE49-F238E27FC236}">
                <a16:creationId xmlns:a16="http://schemas.microsoft.com/office/drawing/2014/main" id="{8798F176-84C8-50F9-941D-1C3620112727}"/>
              </a:ext>
            </a:extLst>
          </p:cNvPr>
          <p:cNvGrpSpPr/>
          <p:nvPr/>
        </p:nvGrpSpPr>
        <p:grpSpPr>
          <a:xfrm>
            <a:off x="14706600" y="0"/>
            <a:ext cx="3581400" cy="10287000"/>
            <a:chOff x="0" y="0"/>
            <a:chExt cx="2380840" cy="4070845"/>
          </a:xfrm>
        </p:grpSpPr>
        <p:sp>
          <p:nvSpPr>
            <p:cNvPr id="16" name="Freeform 3">
              <a:extLst>
                <a:ext uri="{FF2B5EF4-FFF2-40B4-BE49-F238E27FC236}">
                  <a16:creationId xmlns:a16="http://schemas.microsoft.com/office/drawing/2014/main" id="{6ADF92A1-68F9-3A9A-D295-23EE299600B1}"/>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070A22D4-9795-44BA-996B-D9B6006AEF93}"/>
              </a:ext>
            </a:extLst>
          </p:cNvPr>
          <p:cNvGrpSpPr>
            <a:grpSpLocks noChangeAspect="1"/>
          </p:cNvGrpSpPr>
          <p:nvPr/>
        </p:nvGrpSpPr>
        <p:grpSpPr>
          <a:xfrm>
            <a:off x="13116340" y="1026024"/>
            <a:ext cx="4099997" cy="4099997"/>
            <a:chOff x="0" y="0"/>
            <a:chExt cx="495300" cy="495300"/>
          </a:xfrm>
        </p:grpSpPr>
        <p:sp>
          <p:nvSpPr>
            <p:cNvPr id="18" name="Freeform 7">
              <a:extLst>
                <a:ext uri="{FF2B5EF4-FFF2-40B4-BE49-F238E27FC236}">
                  <a16:creationId xmlns:a16="http://schemas.microsoft.com/office/drawing/2014/main" id="{31BB667A-7F15-514E-1B1B-DB4439321E55}"/>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5D513232-47E6-CBA7-063E-1175A30FB5D0}"/>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4092D5E5-8505-CF0D-3B7F-059A89965CB3}"/>
              </a:ext>
            </a:extLst>
          </p:cNvPr>
          <p:cNvSpPr txBox="1"/>
          <p:nvPr/>
        </p:nvSpPr>
        <p:spPr>
          <a:xfrm>
            <a:off x="13941261" y="1808350"/>
            <a:ext cx="2450154" cy="2509598"/>
          </a:xfrm>
          <a:prstGeom prst="rect">
            <a:avLst/>
          </a:prstGeom>
        </p:spPr>
        <p:txBody>
          <a:bodyPr wrap="square" lIns="0" tIns="0" rIns="0" bIns="0" rtlCol="0" anchor="t">
            <a:spAutoFit/>
          </a:bodyPr>
          <a:lstStyle/>
          <a:p>
            <a:pPr algn="ctr">
              <a:lnSpc>
                <a:spcPts val="5040"/>
              </a:lnSpc>
            </a:pPr>
            <a:r>
              <a:rPr lang="en-US" sz="3600" b="1" dirty="0">
                <a:solidFill>
                  <a:schemeClr val="bg1"/>
                </a:solidFill>
                <a:latin typeface="Arimo" panose="020B0604020202020204" charset="0"/>
                <a:ea typeface="Arimo" panose="020B0604020202020204" charset="0"/>
                <a:cs typeface="Arimo" panose="020B0604020202020204" charset="0"/>
              </a:rPr>
              <a:t>Young People’s Mental Health</a:t>
            </a:r>
          </a:p>
        </p:txBody>
      </p:sp>
    </p:spTree>
    <p:extLst>
      <p:ext uri="{BB962C8B-B14F-4D97-AF65-F5344CB8AC3E}">
        <p14:creationId xmlns:p14="http://schemas.microsoft.com/office/powerpoint/2010/main" val="32564134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1"/>
          <p:cNvSpPr txBox="1"/>
          <p:nvPr/>
        </p:nvSpPr>
        <p:spPr>
          <a:xfrm>
            <a:off x="1033640" y="1714500"/>
            <a:ext cx="12274368" cy="2942665"/>
          </a:xfrm>
          <a:prstGeom prst="rect">
            <a:avLst/>
          </a:prstGeom>
        </p:spPr>
        <p:txBody>
          <a:bodyPr wrap="square" lIns="0" tIns="0" rIns="0" bIns="0" rtlCol="0" anchor="t">
            <a:spAutoFit/>
          </a:bodyPr>
          <a:lstStyle/>
          <a:p>
            <a:pPr lvl="0">
              <a:lnSpc>
                <a:spcPct val="107000"/>
              </a:lnSpc>
              <a:spcAft>
                <a:spcPts val="800"/>
              </a:spcAft>
            </a:pPr>
            <a:r>
              <a:rPr lang="en-GB" sz="2400" i="0" dirty="0">
                <a:effectLst/>
                <a:latin typeface="Arimo" panose="020B0604020202020204" charset="0"/>
                <a:ea typeface="Arimo" panose="020B0604020202020204" charset="0"/>
                <a:cs typeface="Arimo" panose="020B0604020202020204" charset="0"/>
              </a:rPr>
              <a:t>Our team of dedicated adult social prescribers help with connecting adults with tailored non-medical interventions to address a range of health and well-being concerns. </a:t>
            </a:r>
          </a:p>
          <a:p>
            <a:pPr lvl="0">
              <a:lnSpc>
                <a:spcPct val="107000"/>
              </a:lnSpc>
              <a:spcAft>
                <a:spcPts val="800"/>
              </a:spcAft>
            </a:pPr>
            <a:r>
              <a:rPr lang="en-GB" sz="2400" i="0" dirty="0">
                <a:effectLst/>
                <a:latin typeface="Arimo" panose="020B0604020202020204" charset="0"/>
                <a:ea typeface="Arimo" panose="020B0604020202020204" charset="0"/>
                <a:cs typeface="Arimo" panose="020B0604020202020204" charset="0"/>
              </a:rPr>
              <a:t>They help patients with building networks and facilitating access to community resources, helping people to take control of their health and wellbeing.</a:t>
            </a:r>
          </a:p>
          <a:p>
            <a:pPr lvl="0">
              <a:lnSpc>
                <a:spcPct val="107000"/>
              </a:lnSpc>
              <a:spcAft>
                <a:spcPts val="800"/>
              </a:spcAft>
            </a:pPr>
            <a:r>
              <a:rPr lang="en-GB" sz="2400" i="0" dirty="0">
                <a:effectLst/>
                <a:latin typeface="Arimo" panose="020B0604020202020204" charset="0"/>
                <a:ea typeface="Arimo" panose="020B0604020202020204" charset="0"/>
                <a:cs typeface="Arimo" panose="020B0604020202020204" charset="0"/>
              </a:rPr>
              <a:t>Their keen understanding of diverse needs, allows for a personalised service for adults to help with things like social isolation and enhance mental health by guiding individuals toward meaningful resources. </a:t>
            </a:r>
          </a:p>
        </p:txBody>
      </p:sp>
      <p:grpSp>
        <p:nvGrpSpPr>
          <p:cNvPr id="15" name="Group 2">
            <a:extLst>
              <a:ext uri="{FF2B5EF4-FFF2-40B4-BE49-F238E27FC236}">
                <a16:creationId xmlns:a16="http://schemas.microsoft.com/office/drawing/2014/main" id="{8798F176-84C8-50F9-941D-1C3620112727}"/>
              </a:ext>
            </a:extLst>
          </p:cNvPr>
          <p:cNvGrpSpPr/>
          <p:nvPr/>
        </p:nvGrpSpPr>
        <p:grpSpPr>
          <a:xfrm>
            <a:off x="14935200" y="0"/>
            <a:ext cx="3352800" cy="10287000"/>
            <a:chOff x="0" y="0"/>
            <a:chExt cx="2380840" cy="4070845"/>
          </a:xfrm>
        </p:grpSpPr>
        <p:sp>
          <p:nvSpPr>
            <p:cNvPr id="16" name="Freeform 3">
              <a:extLst>
                <a:ext uri="{FF2B5EF4-FFF2-40B4-BE49-F238E27FC236}">
                  <a16:creationId xmlns:a16="http://schemas.microsoft.com/office/drawing/2014/main" id="{6ADF92A1-68F9-3A9A-D295-23EE299600B1}"/>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070A22D4-9795-44BA-996B-D9B6006AEF93}"/>
              </a:ext>
            </a:extLst>
          </p:cNvPr>
          <p:cNvGrpSpPr>
            <a:grpSpLocks noChangeAspect="1"/>
          </p:cNvGrpSpPr>
          <p:nvPr/>
        </p:nvGrpSpPr>
        <p:grpSpPr>
          <a:xfrm>
            <a:off x="13792200" y="442471"/>
            <a:ext cx="4099997" cy="4099997"/>
            <a:chOff x="0" y="0"/>
            <a:chExt cx="495300" cy="495300"/>
          </a:xfrm>
        </p:grpSpPr>
        <p:sp>
          <p:nvSpPr>
            <p:cNvPr id="18" name="Freeform 7">
              <a:extLst>
                <a:ext uri="{FF2B5EF4-FFF2-40B4-BE49-F238E27FC236}">
                  <a16:creationId xmlns:a16="http://schemas.microsoft.com/office/drawing/2014/main" id="{31BB667A-7F15-514E-1B1B-DB4439321E55}"/>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5D513232-47E6-CBA7-063E-1175A30FB5D0}"/>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4092D5E5-8505-CF0D-3B7F-059A89965CB3}"/>
              </a:ext>
            </a:extLst>
          </p:cNvPr>
          <p:cNvSpPr txBox="1"/>
          <p:nvPr/>
        </p:nvSpPr>
        <p:spPr>
          <a:xfrm>
            <a:off x="14591776" y="1896408"/>
            <a:ext cx="2500844" cy="1227195"/>
          </a:xfrm>
          <a:prstGeom prst="rect">
            <a:avLst/>
          </a:prstGeom>
        </p:spPr>
        <p:txBody>
          <a:bodyPr wrap="square" lIns="0" tIns="0" rIns="0" bIns="0" rtlCol="0" anchor="t">
            <a:spAutoFit/>
          </a:bodyPr>
          <a:lstStyle/>
          <a:p>
            <a:pPr algn="ctr">
              <a:lnSpc>
                <a:spcPts val="5040"/>
              </a:lnSpc>
            </a:pPr>
            <a:r>
              <a:rPr lang="en-US" sz="3600" b="1" dirty="0">
                <a:solidFill>
                  <a:schemeClr val="bg1"/>
                </a:solidFill>
                <a:latin typeface="Arimo" panose="020B0604020202020204" charset="0"/>
                <a:ea typeface="Arimo" panose="020B0604020202020204" charset="0"/>
                <a:cs typeface="Arimo" panose="020B0604020202020204" charset="0"/>
              </a:rPr>
              <a:t>Practical Support</a:t>
            </a:r>
          </a:p>
        </p:txBody>
      </p:sp>
      <p:sp>
        <p:nvSpPr>
          <p:cNvPr id="10" name="TextBox 9">
            <a:extLst>
              <a:ext uri="{FF2B5EF4-FFF2-40B4-BE49-F238E27FC236}">
                <a16:creationId xmlns:a16="http://schemas.microsoft.com/office/drawing/2014/main" id="{56DFF719-E314-2434-F093-2EBBC7996070}"/>
              </a:ext>
            </a:extLst>
          </p:cNvPr>
          <p:cNvSpPr txBox="1"/>
          <p:nvPr/>
        </p:nvSpPr>
        <p:spPr>
          <a:xfrm>
            <a:off x="991946" y="5194159"/>
            <a:ext cx="12274368" cy="3785652"/>
          </a:xfrm>
          <a:prstGeom prst="rect">
            <a:avLst/>
          </a:prstGeom>
          <a:noFill/>
        </p:spPr>
        <p:txBody>
          <a:bodyPr wrap="square">
            <a:spAutoFit/>
          </a:bodyPr>
          <a:lstStyle/>
          <a:p>
            <a:pPr algn="l"/>
            <a:r>
              <a:rPr lang="en-GB" sz="2400" b="1" i="0" dirty="0">
                <a:effectLst/>
                <a:latin typeface="Arimo" panose="020B0604020202020204" charset="0"/>
                <a:ea typeface="Arimo" panose="020B0604020202020204" charset="0"/>
                <a:cs typeface="Arimo" panose="020B0604020202020204" charset="0"/>
              </a:rPr>
              <a:t>Practical and Emotional Support to help with things such as:</a:t>
            </a:r>
          </a:p>
          <a:p>
            <a:pPr algn="l"/>
            <a:endParaRPr lang="en-GB" sz="2400" b="0" i="0" dirty="0">
              <a:effectLst/>
              <a:latin typeface="Arimo" panose="020B0604020202020204" charset="0"/>
              <a:ea typeface="Arimo" panose="020B0604020202020204" charset="0"/>
              <a:cs typeface="Arimo" panose="020B0604020202020204" charset="0"/>
            </a:endParaRP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Social Isolation/Loneliness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Emotional wellbeing</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Healthy lifestyle choices including; stop smoking, physical activity/exercise, weight management, diabetes control, reducing alcohol</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Long term health conditions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Loss of confidence/purpose</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Poor health linked to housing or housing conditions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Accessing work, training and volunteering</a:t>
            </a:r>
          </a:p>
        </p:txBody>
      </p:sp>
    </p:spTree>
    <p:extLst>
      <p:ext uri="{BB962C8B-B14F-4D97-AF65-F5344CB8AC3E}">
        <p14:creationId xmlns:p14="http://schemas.microsoft.com/office/powerpoint/2010/main" val="17621473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2">
            <a:extLst>
              <a:ext uri="{FF2B5EF4-FFF2-40B4-BE49-F238E27FC236}">
                <a16:creationId xmlns:a16="http://schemas.microsoft.com/office/drawing/2014/main" id="{8798F176-84C8-50F9-941D-1C3620112727}"/>
              </a:ext>
            </a:extLst>
          </p:cNvPr>
          <p:cNvGrpSpPr/>
          <p:nvPr/>
        </p:nvGrpSpPr>
        <p:grpSpPr>
          <a:xfrm>
            <a:off x="15316200" y="0"/>
            <a:ext cx="2971800" cy="10287000"/>
            <a:chOff x="0" y="0"/>
            <a:chExt cx="2380840" cy="4070845"/>
          </a:xfrm>
        </p:grpSpPr>
        <p:sp>
          <p:nvSpPr>
            <p:cNvPr id="16" name="Freeform 3">
              <a:extLst>
                <a:ext uri="{FF2B5EF4-FFF2-40B4-BE49-F238E27FC236}">
                  <a16:creationId xmlns:a16="http://schemas.microsoft.com/office/drawing/2014/main" id="{6ADF92A1-68F9-3A9A-D295-23EE299600B1}"/>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070A22D4-9795-44BA-996B-D9B6006AEF93}"/>
              </a:ext>
            </a:extLst>
          </p:cNvPr>
          <p:cNvGrpSpPr>
            <a:grpSpLocks noChangeAspect="1"/>
          </p:cNvGrpSpPr>
          <p:nvPr/>
        </p:nvGrpSpPr>
        <p:grpSpPr>
          <a:xfrm>
            <a:off x="14020800" y="266700"/>
            <a:ext cx="4099997" cy="4099997"/>
            <a:chOff x="0" y="0"/>
            <a:chExt cx="495300" cy="495300"/>
          </a:xfrm>
        </p:grpSpPr>
        <p:sp>
          <p:nvSpPr>
            <p:cNvPr id="18" name="Freeform 7">
              <a:extLst>
                <a:ext uri="{FF2B5EF4-FFF2-40B4-BE49-F238E27FC236}">
                  <a16:creationId xmlns:a16="http://schemas.microsoft.com/office/drawing/2014/main" id="{31BB667A-7F15-514E-1B1B-DB4439321E55}"/>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5D513232-47E6-CBA7-063E-1175A30FB5D0}"/>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4092D5E5-8505-CF0D-3B7F-059A89965CB3}"/>
              </a:ext>
            </a:extLst>
          </p:cNvPr>
          <p:cNvSpPr txBox="1"/>
          <p:nvPr/>
        </p:nvSpPr>
        <p:spPr>
          <a:xfrm>
            <a:off x="14820376" y="1018490"/>
            <a:ext cx="2500844" cy="2596416"/>
          </a:xfrm>
          <a:prstGeom prst="rect">
            <a:avLst/>
          </a:prstGeom>
        </p:spPr>
        <p:txBody>
          <a:bodyPr wrap="square" lIns="0" tIns="0" rIns="0" bIns="0" rtlCol="0" anchor="t">
            <a:spAutoFit/>
          </a:bodyPr>
          <a:lstStyle/>
          <a:p>
            <a:pPr lvl="0" algn="ctr">
              <a:lnSpc>
                <a:spcPct val="107000"/>
              </a:lnSpc>
              <a:spcAft>
                <a:spcPts val="800"/>
              </a:spcAft>
            </a:pPr>
            <a:r>
              <a:rPr lang="en-GB" sz="3200" b="1" i="0" dirty="0">
                <a:solidFill>
                  <a:schemeClr val="bg1"/>
                </a:solidFill>
                <a:effectLst/>
                <a:latin typeface="Arimo" panose="020B0604020202020204" charset="0"/>
                <a:ea typeface="Arimo" panose="020B0604020202020204" charset="0"/>
                <a:cs typeface="Arimo" panose="020B0604020202020204" charset="0"/>
              </a:rPr>
              <a:t>Practical Support for Children and Young People</a:t>
            </a:r>
            <a:endParaRPr lang="en-GB" sz="3200" dirty="0">
              <a:solidFill>
                <a:schemeClr val="bg1"/>
              </a:solidFill>
              <a:latin typeface="Arimo" panose="020B0604020202020204" charset="0"/>
              <a:ea typeface="Arimo" panose="020B0604020202020204" charset="0"/>
              <a:cs typeface="Arimo" panose="020B0604020202020204" charset="0"/>
            </a:endParaRPr>
          </a:p>
        </p:txBody>
      </p:sp>
      <p:sp>
        <p:nvSpPr>
          <p:cNvPr id="5" name="TextBox 4">
            <a:extLst>
              <a:ext uri="{FF2B5EF4-FFF2-40B4-BE49-F238E27FC236}">
                <a16:creationId xmlns:a16="http://schemas.microsoft.com/office/drawing/2014/main" id="{01B9A2CA-D48A-860E-19D2-50CAB51B5970}"/>
              </a:ext>
            </a:extLst>
          </p:cNvPr>
          <p:cNvSpPr txBox="1"/>
          <p:nvPr/>
        </p:nvSpPr>
        <p:spPr>
          <a:xfrm>
            <a:off x="1143000" y="2171700"/>
            <a:ext cx="12008407" cy="5632311"/>
          </a:xfrm>
          <a:prstGeom prst="rect">
            <a:avLst/>
          </a:prstGeom>
          <a:noFill/>
        </p:spPr>
        <p:txBody>
          <a:bodyPr wrap="square">
            <a:spAutoFit/>
          </a:bodyPr>
          <a:lstStyle/>
          <a:p>
            <a:pPr algn="l"/>
            <a:r>
              <a:rPr lang="en-GB" sz="2400" i="0" dirty="0">
                <a:effectLst/>
                <a:latin typeface="Arimo" panose="020B0604020202020204" charset="0"/>
                <a:ea typeface="Arimo" panose="020B0604020202020204" charset="0"/>
                <a:cs typeface="Arimo" panose="020B0604020202020204" charset="0"/>
              </a:rPr>
              <a:t>Our Social Prescriber for children and young people can provide support and/or discuss other options available for: </a:t>
            </a:r>
          </a:p>
          <a:p>
            <a:pPr algn="l"/>
            <a:endParaRPr lang="en-GB" sz="2400" b="0" i="0" dirty="0">
              <a:effectLst/>
              <a:latin typeface="Arimo" panose="020B0604020202020204" charset="0"/>
              <a:ea typeface="Arimo" panose="020B0604020202020204" charset="0"/>
              <a:cs typeface="Arimo" panose="020B0604020202020204" charset="0"/>
            </a:endParaRP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Understanding puberty and emotions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Support with additional health needs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Mental health support</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Moving from primary to secondary school</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Social Isolation/Loneliness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Bereavement Support</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Emotional wellbeing</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Healthy lifestyle choices including; stop smoking, physical activity/exercise, weight management</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Loss of confidence/purpose</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Poor health linked to housing or housing conditions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Accessing work, training and volunteering</a:t>
            </a:r>
          </a:p>
        </p:txBody>
      </p:sp>
    </p:spTree>
    <p:extLst>
      <p:ext uri="{BB962C8B-B14F-4D97-AF65-F5344CB8AC3E}">
        <p14:creationId xmlns:p14="http://schemas.microsoft.com/office/powerpoint/2010/main" val="37742343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2">
            <a:extLst>
              <a:ext uri="{FF2B5EF4-FFF2-40B4-BE49-F238E27FC236}">
                <a16:creationId xmlns:a16="http://schemas.microsoft.com/office/drawing/2014/main" id="{8798F176-84C8-50F9-941D-1C3620112727}"/>
              </a:ext>
            </a:extLst>
          </p:cNvPr>
          <p:cNvGrpSpPr/>
          <p:nvPr/>
        </p:nvGrpSpPr>
        <p:grpSpPr>
          <a:xfrm>
            <a:off x="14325600" y="0"/>
            <a:ext cx="3962400" cy="10287000"/>
            <a:chOff x="0" y="0"/>
            <a:chExt cx="2380840" cy="4070845"/>
          </a:xfrm>
        </p:grpSpPr>
        <p:sp>
          <p:nvSpPr>
            <p:cNvPr id="16" name="Freeform 3">
              <a:extLst>
                <a:ext uri="{FF2B5EF4-FFF2-40B4-BE49-F238E27FC236}">
                  <a16:creationId xmlns:a16="http://schemas.microsoft.com/office/drawing/2014/main" id="{6ADF92A1-68F9-3A9A-D295-23EE299600B1}"/>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070A22D4-9795-44BA-996B-D9B6006AEF93}"/>
              </a:ext>
            </a:extLst>
          </p:cNvPr>
          <p:cNvGrpSpPr>
            <a:grpSpLocks noChangeAspect="1"/>
          </p:cNvGrpSpPr>
          <p:nvPr/>
        </p:nvGrpSpPr>
        <p:grpSpPr>
          <a:xfrm>
            <a:off x="12275601" y="495300"/>
            <a:ext cx="4099997" cy="4099997"/>
            <a:chOff x="0" y="0"/>
            <a:chExt cx="495300" cy="495300"/>
          </a:xfrm>
        </p:grpSpPr>
        <p:sp>
          <p:nvSpPr>
            <p:cNvPr id="18" name="Freeform 7">
              <a:extLst>
                <a:ext uri="{FF2B5EF4-FFF2-40B4-BE49-F238E27FC236}">
                  <a16:creationId xmlns:a16="http://schemas.microsoft.com/office/drawing/2014/main" id="{31BB667A-7F15-514E-1B1B-DB4439321E55}"/>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5D513232-47E6-CBA7-063E-1175A30FB5D0}"/>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4092D5E5-8505-CF0D-3B7F-059A89965CB3}"/>
              </a:ext>
            </a:extLst>
          </p:cNvPr>
          <p:cNvSpPr txBox="1"/>
          <p:nvPr/>
        </p:nvSpPr>
        <p:spPr>
          <a:xfrm>
            <a:off x="13075177" y="1611099"/>
            <a:ext cx="2500844" cy="1868397"/>
          </a:xfrm>
          <a:prstGeom prst="rect">
            <a:avLst/>
          </a:prstGeom>
        </p:spPr>
        <p:txBody>
          <a:bodyPr wrap="square" lIns="0" tIns="0" rIns="0" bIns="0" rtlCol="0" anchor="t">
            <a:spAutoFit/>
          </a:bodyPr>
          <a:lstStyle/>
          <a:p>
            <a:pPr algn="ctr">
              <a:lnSpc>
                <a:spcPts val="5040"/>
              </a:lnSpc>
            </a:pPr>
            <a:r>
              <a:rPr lang="en-US" sz="3600" b="1" dirty="0">
                <a:solidFill>
                  <a:schemeClr val="bg1"/>
                </a:solidFill>
                <a:latin typeface="Arimo" panose="020B0604020202020204" charset="0"/>
                <a:ea typeface="Arimo" panose="020B0604020202020204" charset="0"/>
                <a:cs typeface="Arimo" panose="020B0604020202020204" charset="0"/>
              </a:rPr>
              <a:t>First Contact Practitioner</a:t>
            </a:r>
          </a:p>
        </p:txBody>
      </p:sp>
      <p:sp>
        <p:nvSpPr>
          <p:cNvPr id="3" name="TextBox 2">
            <a:extLst>
              <a:ext uri="{FF2B5EF4-FFF2-40B4-BE49-F238E27FC236}">
                <a16:creationId xmlns:a16="http://schemas.microsoft.com/office/drawing/2014/main" id="{E1F2CD0E-0364-9BDC-F2BC-98000A8ADD98}"/>
              </a:ext>
            </a:extLst>
          </p:cNvPr>
          <p:cNvSpPr txBox="1"/>
          <p:nvPr/>
        </p:nvSpPr>
        <p:spPr>
          <a:xfrm>
            <a:off x="1143000" y="2784360"/>
            <a:ext cx="9448800" cy="4615687"/>
          </a:xfrm>
          <a:prstGeom prst="rect">
            <a:avLst/>
          </a:prstGeom>
          <a:noFill/>
        </p:spPr>
        <p:txBody>
          <a:bodyPr wrap="square">
            <a:spAutoFit/>
          </a:bodyPr>
          <a:lstStyle/>
          <a:p>
            <a:pPr marL="342900" indent="-342900">
              <a:lnSpc>
                <a:spcPct val="107000"/>
              </a:lnSpc>
              <a:spcAft>
                <a:spcPts val="800"/>
              </a:spcAft>
              <a:buFont typeface="Arial" panose="020B0604020202020204" pitchFamily="34" charset="0"/>
              <a:buChar char="•"/>
            </a:pPr>
            <a:r>
              <a:rPr lang="en-GB" sz="2400" kern="100" dirty="0">
                <a:effectLst/>
                <a:latin typeface="Arimo" panose="020B0604020202020204" charset="0"/>
                <a:ea typeface="Arimo" panose="020B0604020202020204" charset="0"/>
                <a:cs typeface="Arimo" panose="020B0604020202020204" charset="0"/>
              </a:rPr>
              <a:t>Specialist first contact practitioner for musculoskeletal issues in primary care. </a:t>
            </a:r>
          </a:p>
          <a:p>
            <a:pPr marL="342900" indent="-342900">
              <a:lnSpc>
                <a:spcPct val="107000"/>
              </a:lnSpc>
              <a:spcAft>
                <a:spcPts val="800"/>
              </a:spcAft>
              <a:buFont typeface="Arial" panose="020B0604020202020204" pitchFamily="34" charset="0"/>
              <a:buChar char="•"/>
            </a:pPr>
            <a:r>
              <a:rPr lang="en-GB" sz="2400" kern="100" dirty="0">
                <a:effectLst/>
                <a:latin typeface="Arimo" panose="020B0604020202020204" charset="0"/>
                <a:ea typeface="Arimo" panose="020B0604020202020204" charset="0"/>
                <a:cs typeface="Arimo" panose="020B0604020202020204" charset="0"/>
              </a:rPr>
              <a:t>Sometimes people get mixed up and call him a “physio”, but </a:t>
            </a:r>
            <a:r>
              <a:rPr lang="en-GB" sz="2400" kern="100" dirty="0">
                <a:latin typeface="Arimo" panose="020B0604020202020204" charset="0"/>
                <a:ea typeface="Arimo" panose="020B0604020202020204" charset="0"/>
                <a:cs typeface="Arimo" panose="020B0604020202020204" charset="0"/>
              </a:rPr>
              <a:t>the role is known as a “First Contact Practitioner”. </a:t>
            </a:r>
          </a:p>
          <a:p>
            <a:pPr marL="342900" indent="-342900">
              <a:lnSpc>
                <a:spcPct val="107000"/>
              </a:lnSpc>
              <a:spcAft>
                <a:spcPts val="800"/>
              </a:spcAft>
              <a:buFont typeface="Arial" panose="020B0604020202020204" pitchFamily="34" charset="0"/>
              <a:buChar char="•"/>
            </a:pPr>
            <a:r>
              <a:rPr lang="en-GB" sz="2400" kern="100" dirty="0">
                <a:effectLst/>
                <a:latin typeface="Arimo" panose="020B0604020202020204" charset="0"/>
                <a:ea typeface="Arimo" panose="020B0604020202020204" charset="0"/>
                <a:cs typeface="Arimo" panose="020B0604020202020204" charset="0"/>
              </a:rPr>
              <a:t>If you haven't already consulted a GP about a specific musculoskeletal issue, a first contact practitioner conducts thorough assessments and offers personalised treatment plans for conditions affecting the muscles, bones, joints, and soft tissues and refer for x-rays and other treatments. </a:t>
            </a:r>
            <a:r>
              <a:rPr lang="en-GB" sz="2400" kern="100" dirty="0">
                <a:latin typeface="Arimo" panose="020B0604020202020204" charset="0"/>
                <a:ea typeface="Arimo" panose="020B0604020202020204" charset="0"/>
                <a:cs typeface="Arimo" panose="020B0604020202020204" charset="0"/>
              </a:rPr>
              <a:t>Their</a:t>
            </a:r>
            <a:r>
              <a:rPr lang="en-GB" sz="2400" kern="100" dirty="0">
                <a:effectLst/>
                <a:latin typeface="Arimo" panose="020B0604020202020204" charset="0"/>
                <a:ea typeface="Arimo" panose="020B0604020202020204" charset="0"/>
                <a:cs typeface="Arimo" panose="020B0604020202020204" charset="0"/>
              </a:rPr>
              <a:t> expertise allows patients to receive care directly from a specialist, avoiding unnecessary delays. </a:t>
            </a:r>
          </a:p>
        </p:txBody>
      </p:sp>
    </p:spTree>
    <p:extLst>
      <p:ext uri="{BB962C8B-B14F-4D97-AF65-F5344CB8AC3E}">
        <p14:creationId xmlns:p14="http://schemas.microsoft.com/office/powerpoint/2010/main" val="28620747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2">
            <a:extLst>
              <a:ext uri="{FF2B5EF4-FFF2-40B4-BE49-F238E27FC236}">
                <a16:creationId xmlns:a16="http://schemas.microsoft.com/office/drawing/2014/main" id="{8798F176-84C8-50F9-941D-1C3620112727}"/>
              </a:ext>
            </a:extLst>
          </p:cNvPr>
          <p:cNvGrpSpPr/>
          <p:nvPr/>
        </p:nvGrpSpPr>
        <p:grpSpPr>
          <a:xfrm>
            <a:off x="13182600" y="0"/>
            <a:ext cx="5105400" cy="10287000"/>
            <a:chOff x="0" y="0"/>
            <a:chExt cx="2380840" cy="4070845"/>
          </a:xfrm>
        </p:grpSpPr>
        <p:sp>
          <p:nvSpPr>
            <p:cNvPr id="16" name="Freeform 3">
              <a:extLst>
                <a:ext uri="{FF2B5EF4-FFF2-40B4-BE49-F238E27FC236}">
                  <a16:creationId xmlns:a16="http://schemas.microsoft.com/office/drawing/2014/main" id="{6ADF92A1-68F9-3A9A-D295-23EE299600B1}"/>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070A22D4-9795-44BA-996B-D9B6006AEF93}"/>
              </a:ext>
            </a:extLst>
          </p:cNvPr>
          <p:cNvGrpSpPr>
            <a:grpSpLocks noChangeAspect="1"/>
          </p:cNvGrpSpPr>
          <p:nvPr/>
        </p:nvGrpSpPr>
        <p:grpSpPr>
          <a:xfrm>
            <a:off x="12219035" y="1492966"/>
            <a:ext cx="4099997" cy="4099997"/>
            <a:chOff x="0" y="0"/>
            <a:chExt cx="495300" cy="495300"/>
          </a:xfrm>
        </p:grpSpPr>
        <p:sp>
          <p:nvSpPr>
            <p:cNvPr id="18" name="Freeform 7">
              <a:extLst>
                <a:ext uri="{FF2B5EF4-FFF2-40B4-BE49-F238E27FC236}">
                  <a16:creationId xmlns:a16="http://schemas.microsoft.com/office/drawing/2014/main" id="{31BB667A-7F15-514E-1B1B-DB4439321E55}"/>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5D513232-47E6-CBA7-063E-1175A30FB5D0}"/>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4092D5E5-8505-CF0D-3B7F-059A89965CB3}"/>
              </a:ext>
            </a:extLst>
          </p:cNvPr>
          <p:cNvSpPr txBox="1"/>
          <p:nvPr/>
        </p:nvSpPr>
        <p:spPr>
          <a:xfrm>
            <a:off x="13018611" y="2929366"/>
            <a:ext cx="2500844" cy="1227195"/>
          </a:xfrm>
          <a:prstGeom prst="rect">
            <a:avLst/>
          </a:prstGeom>
        </p:spPr>
        <p:txBody>
          <a:bodyPr wrap="square" lIns="0" tIns="0" rIns="0" bIns="0" rtlCol="0" anchor="t">
            <a:spAutoFit/>
          </a:bodyPr>
          <a:lstStyle/>
          <a:p>
            <a:pPr algn="ctr">
              <a:lnSpc>
                <a:spcPts val="5040"/>
              </a:lnSpc>
            </a:pPr>
            <a:r>
              <a:rPr lang="en-US" sz="3600" b="1" dirty="0">
                <a:solidFill>
                  <a:schemeClr val="bg1"/>
                </a:solidFill>
                <a:latin typeface="Arimo" panose="020B0604020202020204" charset="0"/>
                <a:ea typeface="Arimo" panose="020B0604020202020204" charset="0"/>
                <a:cs typeface="Arimo" panose="020B0604020202020204" charset="0"/>
              </a:rPr>
              <a:t>Physician Associate</a:t>
            </a:r>
          </a:p>
        </p:txBody>
      </p:sp>
      <p:sp>
        <p:nvSpPr>
          <p:cNvPr id="3" name="TextBox 2">
            <a:extLst>
              <a:ext uri="{FF2B5EF4-FFF2-40B4-BE49-F238E27FC236}">
                <a16:creationId xmlns:a16="http://schemas.microsoft.com/office/drawing/2014/main" id="{49A79690-40D9-2C39-17BE-948A5844ECA7}"/>
              </a:ext>
            </a:extLst>
          </p:cNvPr>
          <p:cNvSpPr txBox="1"/>
          <p:nvPr/>
        </p:nvSpPr>
        <p:spPr>
          <a:xfrm>
            <a:off x="992630" y="1808350"/>
            <a:ext cx="10896643" cy="7109639"/>
          </a:xfrm>
          <a:prstGeom prst="rect">
            <a:avLst/>
          </a:prstGeom>
          <a:noFill/>
        </p:spPr>
        <p:txBody>
          <a:bodyPr wrap="square">
            <a:spAutoFit/>
          </a:bodyPr>
          <a:lstStyle/>
          <a:p>
            <a:pPr algn="l"/>
            <a:r>
              <a:rPr lang="en-GB" sz="2400" dirty="0">
                <a:latin typeface="Arimo" panose="020B0604020202020204" charset="0"/>
                <a:ea typeface="Arimo" panose="020B0604020202020204" charset="0"/>
                <a:cs typeface="Arimo" panose="020B0604020202020204" charset="0"/>
              </a:rPr>
              <a:t>The physician associate role </a:t>
            </a:r>
            <a:r>
              <a:rPr lang="en-GB" sz="2400" b="0" i="0" dirty="0">
                <a:effectLst/>
                <a:latin typeface="Arimo" panose="020B0604020202020204" charset="0"/>
                <a:ea typeface="Arimo" panose="020B0604020202020204" charset="0"/>
                <a:cs typeface="Arimo" panose="020B0604020202020204" charset="0"/>
              </a:rPr>
              <a:t>works closely alongside GPs to provide essential medical care as an integral part of our multidisciplinary team.</a:t>
            </a:r>
          </a:p>
          <a:p>
            <a:pPr algn="l"/>
            <a:endParaRPr lang="en-GB" sz="2400" dirty="0">
              <a:latin typeface="Arimo" panose="020B0604020202020204" charset="0"/>
              <a:ea typeface="Arimo" panose="020B0604020202020204" charset="0"/>
              <a:cs typeface="Arimo" panose="020B0604020202020204" charset="0"/>
            </a:endParaRPr>
          </a:p>
          <a:p>
            <a:pPr algn="l"/>
            <a:r>
              <a:rPr lang="en-GB" sz="2400" b="0" i="0" dirty="0">
                <a:effectLst/>
                <a:latin typeface="Arimo" panose="020B0604020202020204" charset="0"/>
                <a:ea typeface="Arimo" panose="020B0604020202020204" charset="0"/>
                <a:cs typeface="Arimo" panose="020B0604020202020204" charset="0"/>
              </a:rPr>
              <a:t>They typically help our patients with:</a:t>
            </a:r>
          </a:p>
          <a:p>
            <a:pPr algn="l"/>
            <a:endParaRPr lang="en-GB" sz="2400" b="0" i="0" dirty="0">
              <a:effectLst/>
              <a:latin typeface="Arimo" panose="020B0604020202020204" charset="0"/>
              <a:ea typeface="Arimo" panose="020B0604020202020204" charset="0"/>
              <a:cs typeface="Arimo" panose="020B0604020202020204" charset="0"/>
            </a:endParaRP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NHS Healthy Heart Checks</a:t>
            </a:r>
          </a:p>
          <a:p>
            <a:pPr marL="285750" indent="-285750" algn="l">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Asthma Reviews</a:t>
            </a:r>
            <a:endParaRPr lang="en-GB" sz="2400" b="0" i="0" dirty="0">
              <a:effectLst/>
              <a:latin typeface="Arimo" panose="020B0604020202020204" charset="0"/>
              <a:ea typeface="Arimo" panose="020B0604020202020204" charset="0"/>
              <a:cs typeface="Arimo" panose="020B0604020202020204" charset="0"/>
            </a:endParaRPr>
          </a:p>
          <a:p>
            <a:pPr marL="285750" indent="-285750" algn="l">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Vaccinations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Care Home Visits</a:t>
            </a:r>
          </a:p>
          <a:p>
            <a:pPr marL="285750" indent="-285750" algn="l">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Home Visits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Dementia Reviews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Phlebotomy </a:t>
            </a:r>
          </a:p>
          <a:p>
            <a:pPr marL="285750" indent="-285750" algn="l">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Infections</a:t>
            </a:r>
          </a:p>
          <a:p>
            <a:pPr marL="285750" indent="-285750" algn="l">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Physical health checks e.g., BP/BMI etc. </a:t>
            </a:r>
          </a:p>
          <a:p>
            <a:pPr algn="l"/>
            <a:endParaRPr lang="en-GB" sz="2400" b="0" i="0" dirty="0">
              <a:effectLst/>
              <a:latin typeface="Arimo" panose="020B0604020202020204" charset="0"/>
              <a:ea typeface="Arimo" panose="020B0604020202020204" charset="0"/>
              <a:cs typeface="Arimo" panose="020B0604020202020204" charset="0"/>
            </a:endParaRPr>
          </a:p>
          <a:p>
            <a:pPr algn="l"/>
            <a:r>
              <a:rPr lang="en-GB" sz="2400" b="0" i="0" dirty="0">
                <a:effectLst/>
                <a:latin typeface="Arimo" panose="020B0604020202020204" charset="0"/>
                <a:ea typeface="Arimo" panose="020B0604020202020204" charset="0"/>
                <a:cs typeface="Arimo" panose="020B0604020202020204" charset="0"/>
              </a:rPr>
              <a:t>They are authorised to issue sick notes and request blood tests. While they cannot prescribe medications directly, rest assured that she always has the full support of a GP. In cases where prescriptions are needed, the GP will issue them on their behalf.</a:t>
            </a:r>
          </a:p>
        </p:txBody>
      </p:sp>
    </p:spTree>
    <p:extLst>
      <p:ext uri="{BB962C8B-B14F-4D97-AF65-F5344CB8AC3E}">
        <p14:creationId xmlns:p14="http://schemas.microsoft.com/office/powerpoint/2010/main" val="2074804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70707D-3D0B-E167-C4AE-5A2B568ED1BB}"/>
            </a:ext>
          </a:extLst>
        </p:cNvPr>
        <p:cNvGrpSpPr/>
        <p:nvPr/>
      </p:nvGrpSpPr>
      <p:grpSpPr>
        <a:xfrm>
          <a:off x="0" y="0"/>
          <a:ext cx="0" cy="0"/>
          <a:chOff x="0" y="0"/>
          <a:chExt cx="0" cy="0"/>
        </a:xfrm>
      </p:grpSpPr>
      <p:grpSp>
        <p:nvGrpSpPr>
          <p:cNvPr id="15" name="Group 2">
            <a:extLst>
              <a:ext uri="{FF2B5EF4-FFF2-40B4-BE49-F238E27FC236}">
                <a16:creationId xmlns:a16="http://schemas.microsoft.com/office/drawing/2014/main" id="{C9A1D0AD-7A41-AEE4-C5DA-38372A167657}"/>
              </a:ext>
            </a:extLst>
          </p:cNvPr>
          <p:cNvGrpSpPr/>
          <p:nvPr/>
        </p:nvGrpSpPr>
        <p:grpSpPr>
          <a:xfrm>
            <a:off x="13182600" y="0"/>
            <a:ext cx="5105400" cy="10287000"/>
            <a:chOff x="0" y="0"/>
            <a:chExt cx="2380840" cy="4070845"/>
          </a:xfrm>
        </p:grpSpPr>
        <p:sp>
          <p:nvSpPr>
            <p:cNvPr id="16" name="Freeform 3">
              <a:extLst>
                <a:ext uri="{FF2B5EF4-FFF2-40B4-BE49-F238E27FC236}">
                  <a16:creationId xmlns:a16="http://schemas.microsoft.com/office/drawing/2014/main" id="{83D76DE2-95DB-1F75-9CBE-DE475EC4C949}"/>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46B4E335-DF03-F47D-071E-EA6E25194D0D}"/>
              </a:ext>
            </a:extLst>
          </p:cNvPr>
          <p:cNvGrpSpPr>
            <a:grpSpLocks noChangeAspect="1"/>
          </p:cNvGrpSpPr>
          <p:nvPr/>
        </p:nvGrpSpPr>
        <p:grpSpPr>
          <a:xfrm>
            <a:off x="12219035" y="1492966"/>
            <a:ext cx="4099997" cy="4099997"/>
            <a:chOff x="0" y="0"/>
            <a:chExt cx="495300" cy="495300"/>
          </a:xfrm>
        </p:grpSpPr>
        <p:sp>
          <p:nvSpPr>
            <p:cNvPr id="18" name="Freeform 7">
              <a:extLst>
                <a:ext uri="{FF2B5EF4-FFF2-40B4-BE49-F238E27FC236}">
                  <a16:creationId xmlns:a16="http://schemas.microsoft.com/office/drawing/2014/main" id="{547E1D6F-CF0C-5976-FE4A-B18287899DD9}"/>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E4CBE601-16E2-9482-FBE4-A6C39A370637}"/>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ECFD676C-CC75-687C-9D23-451A642B53CB}"/>
              </a:ext>
            </a:extLst>
          </p:cNvPr>
          <p:cNvSpPr txBox="1"/>
          <p:nvPr/>
        </p:nvSpPr>
        <p:spPr>
          <a:xfrm>
            <a:off x="12930469" y="3243362"/>
            <a:ext cx="2830989" cy="599203"/>
          </a:xfrm>
          <a:prstGeom prst="rect">
            <a:avLst/>
          </a:prstGeom>
        </p:spPr>
        <p:txBody>
          <a:bodyPr wrap="square" lIns="0" tIns="0" rIns="0" bIns="0" rtlCol="0" anchor="t">
            <a:spAutoFit/>
          </a:bodyPr>
          <a:lstStyle/>
          <a:p>
            <a:pPr algn="ctr">
              <a:lnSpc>
                <a:spcPts val="5040"/>
              </a:lnSpc>
            </a:pPr>
            <a:r>
              <a:rPr lang="en-GB" sz="3600" dirty="0">
                <a:solidFill>
                  <a:schemeClr val="bg1"/>
                </a:solidFill>
              </a:rPr>
              <a:t>SystmConnect</a:t>
            </a:r>
            <a:endParaRPr lang="en-US" sz="3600" b="1" dirty="0">
              <a:solidFill>
                <a:schemeClr val="bg1"/>
              </a:solidFill>
              <a:latin typeface="Arimo" panose="020B0604020202020204" charset="0"/>
              <a:ea typeface="Arimo" panose="020B0604020202020204" charset="0"/>
              <a:cs typeface="Arimo" panose="020B0604020202020204" charset="0"/>
            </a:endParaRPr>
          </a:p>
        </p:txBody>
      </p:sp>
      <p:sp>
        <p:nvSpPr>
          <p:cNvPr id="3" name="TextBox 2">
            <a:extLst>
              <a:ext uri="{FF2B5EF4-FFF2-40B4-BE49-F238E27FC236}">
                <a16:creationId xmlns:a16="http://schemas.microsoft.com/office/drawing/2014/main" id="{C8B4981B-2E6C-79E3-15CF-C928C09B07DB}"/>
              </a:ext>
            </a:extLst>
          </p:cNvPr>
          <p:cNvSpPr txBox="1"/>
          <p:nvPr/>
        </p:nvSpPr>
        <p:spPr>
          <a:xfrm>
            <a:off x="1752600" y="3810152"/>
            <a:ext cx="7811024" cy="1938992"/>
          </a:xfrm>
          <a:prstGeom prst="rect">
            <a:avLst/>
          </a:prstGeom>
          <a:noFill/>
        </p:spPr>
        <p:txBody>
          <a:bodyPr wrap="square">
            <a:spAutoFit/>
          </a:bodyPr>
          <a:lstStyle/>
          <a:p>
            <a:pPr>
              <a:defRPr sz="1400">
                <a:solidFill>
                  <a:srgbClr val="000000"/>
                </a:solidFill>
              </a:defRPr>
            </a:pPr>
            <a:r>
              <a:rPr lang="en-GB" sz="2400" dirty="0">
                <a:latin typeface="Arimo" panose="020B0604020202020204" charset="0"/>
                <a:ea typeface="Arimo" panose="020B0604020202020204" charset="0"/>
                <a:cs typeface="Arimo" panose="020B0604020202020204" charset="0"/>
              </a:rPr>
              <a:t>We’re introducing SystmConnect — a new, secure, and convenient way to contact the practice.</a:t>
            </a:r>
            <a:br>
              <a:rPr lang="en-GB" sz="2400" dirty="0">
                <a:latin typeface="Arimo" panose="020B0604020202020204" charset="0"/>
                <a:ea typeface="Arimo" panose="020B0604020202020204" charset="0"/>
                <a:cs typeface="Arimo" panose="020B0604020202020204" charset="0"/>
              </a:rPr>
            </a:br>
            <a:br>
              <a:rPr lang="en-GB" sz="2400" dirty="0">
                <a:latin typeface="Arimo" panose="020B0604020202020204" charset="0"/>
                <a:ea typeface="Arimo" panose="020B0604020202020204" charset="0"/>
                <a:cs typeface="Arimo" panose="020B0604020202020204" charset="0"/>
              </a:rPr>
            </a:br>
            <a:r>
              <a:rPr lang="en-GB" sz="2400" b="1" dirty="0">
                <a:latin typeface="Arimo" panose="020B0604020202020204" charset="0"/>
                <a:ea typeface="Arimo" panose="020B0604020202020204" charset="0"/>
                <a:cs typeface="Arimo" panose="020B0604020202020204" charset="0"/>
              </a:rPr>
              <a:t>Our goal: </a:t>
            </a:r>
            <a:r>
              <a:rPr lang="en-GB" sz="2400" dirty="0">
                <a:latin typeface="Arimo" panose="020B0604020202020204" charset="0"/>
                <a:ea typeface="Arimo" panose="020B0604020202020204" charset="0"/>
                <a:cs typeface="Arimo" panose="020B0604020202020204" charset="0"/>
              </a:rPr>
              <a:t>Make it easier, quicker, and clearer for patients to get the help they need.</a:t>
            </a:r>
          </a:p>
        </p:txBody>
      </p:sp>
    </p:spTree>
    <p:extLst>
      <p:ext uri="{BB962C8B-B14F-4D97-AF65-F5344CB8AC3E}">
        <p14:creationId xmlns:p14="http://schemas.microsoft.com/office/powerpoint/2010/main" val="11010047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E053A4-209C-E693-A0CB-EAE8D092B7F5}"/>
            </a:ext>
          </a:extLst>
        </p:cNvPr>
        <p:cNvGrpSpPr/>
        <p:nvPr/>
      </p:nvGrpSpPr>
      <p:grpSpPr>
        <a:xfrm>
          <a:off x="0" y="0"/>
          <a:ext cx="0" cy="0"/>
          <a:chOff x="0" y="0"/>
          <a:chExt cx="0" cy="0"/>
        </a:xfrm>
      </p:grpSpPr>
      <p:grpSp>
        <p:nvGrpSpPr>
          <p:cNvPr id="15" name="Group 2">
            <a:extLst>
              <a:ext uri="{FF2B5EF4-FFF2-40B4-BE49-F238E27FC236}">
                <a16:creationId xmlns:a16="http://schemas.microsoft.com/office/drawing/2014/main" id="{77302CF5-66FF-1A77-591E-E0BC94E99166}"/>
              </a:ext>
            </a:extLst>
          </p:cNvPr>
          <p:cNvGrpSpPr/>
          <p:nvPr/>
        </p:nvGrpSpPr>
        <p:grpSpPr>
          <a:xfrm>
            <a:off x="13182600" y="0"/>
            <a:ext cx="5105400" cy="10287000"/>
            <a:chOff x="0" y="0"/>
            <a:chExt cx="2380840" cy="4070845"/>
          </a:xfrm>
        </p:grpSpPr>
        <p:sp>
          <p:nvSpPr>
            <p:cNvPr id="16" name="Freeform 3">
              <a:extLst>
                <a:ext uri="{FF2B5EF4-FFF2-40B4-BE49-F238E27FC236}">
                  <a16:creationId xmlns:a16="http://schemas.microsoft.com/office/drawing/2014/main" id="{0D42D7BD-36A0-55DE-698A-1EEBD659141F}"/>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B58089E7-B5AD-D92C-D2B0-68926A5C7C26}"/>
              </a:ext>
            </a:extLst>
          </p:cNvPr>
          <p:cNvGrpSpPr>
            <a:grpSpLocks noChangeAspect="1"/>
          </p:cNvGrpSpPr>
          <p:nvPr/>
        </p:nvGrpSpPr>
        <p:grpSpPr>
          <a:xfrm>
            <a:off x="12219035" y="1492966"/>
            <a:ext cx="4099997" cy="4099997"/>
            <a:chOff x="0" y="0"/>
            <a:chExt cx="495300" cy="495300"/>
          </a:xfrm>
        </p:grpSpPr>
        <p:sp>
          <p:nvSpPr>
            <p:cNvPr id="18" name="Freeform 7">
              <a:extLst>
                <a:ext uri="{FF2B5EF4-FFF2-40B4-BE49-F238E27FC236}">
                  <a16:creationId xmlns:a16="http://schemas.microsoft.com/office/drawing/2014/main" id="{E3DE509F-47B9-DAC7-355A-68D5A619CFA6}"/>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94CFE56D-4AD0-C84D-A60B-2973D036DC82}"/>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439635AC-516D-94FB-C380-E592AC06D482}"/>
              </a:ext>
            </a:extLst>
          </p:cNvPr>
          <p:cNvSpPr txBox="1"/>
          <p:nvPr/>
        </p:nvSpPr>
        <p:spPr>
          <a:xfrm>
            <a:off x="12917959" y="2922761"/>
            <a:ext cx="2830989" cy="1240404"/>
          </a:xfrm>
          <a:prstGeom prst="rect">
            <a:avLst/>
          </a:prstGeom>
        </p:spPr>
        <p:txBody>
          <a:bodyPr wrap="square" lIns="0" tIns="0" rIns="0" bIns="0" rtlCol="0" anchor="t">
            <a:spAutoFit/>
          </a:bodyPr>
          <a:lstStyle/>
          <a:p>
            <a:pPr algn="ctr">
              <a:lnSpc>
                <a:spcPts val="5040"/>
              </a:lnSpc>
            </a:pPr>
            <a:r>
              <a:rPr lang="en-GB" sz="3600" dirty="0">
                <a:solidFill>
                  <a:schemeClr val="bg1"/>
                </a:solidFill>
              </a:rPr>
              <a:t>Your Digital Front Door</a:t>
            </a:r>
            <a:endParaRPr lang="en-US" sz="3600" b="1" dirty="0">
              <a:solidFill>
                <a:schemeClr val="bg1"/>
              </a:solidFill>
              <a:latin typeface="Arimo" panose="020B0604020202020204" charset="0"/>
              <a:ea typeface="Arimo" panose="020B0604020202020204" charset="0"/>
              <a:cs typeface="Arimo" panose="020B0604020202020204" charset="0"/>
            </a:endParaRPr>
          </a:p>
        </p:txBody>
      </p:sp>
      <p:sp>
        <p:nvSpPr>
          <p:cNvPr id="4" name="TextBox 11">
            <a:extLst>
              <a:ext uri="{FF2B5EF4-FFF2-40B4-BE49-F238E27FC236}">
                <a16:creationId xmlns:a16="http://schemas.microsoft.com/office/drawing/2014/main" id="{C5B1B238-CD89-ABD3-F92F-FFA1FA658D42}"/>
              </a:ext>
            </a:extLst>
          </p:cNvPr>
          <p:cNvSpPr txBox="1"/>
          <p:nvPr/>
        </p:nvSpPr>
        <p:spPr>
          <a:xfrm>
            <a:off x="1786719" y="3542963"/>
            <a:ext cx="8203309" cy="2215991"/>
          </a:xfrm>
          <a:prstGeom prst="rect">
            <a:avLst/>
          </a:prstGeom>
        </p:spPr>
        <p:txBody>
          <a:bodyPr wrap="square" lIns="0" tIns="0" rIns="0" bIns="0" rtlCol="0" anchor="t">
            <a:spAutoFit/>
          </a:bodyPr>
          <a:lstStyle/>
          <a:p>
            <a:pPr>
              <a:buNone/>
            </a:pPr>
            <a:r>
              <a:rPr lang="en-GB" sz="2400" b="1" dirty="0">
                <a:latin typeface="Arimo" panose="020B0604020202020204" charset="0"/>
                <a:ea typeface="Arimo" panose="020B0604020202020204" charset="0"/>
                <a:cs typeface="Arimo" panose="020B0604020202020204" charset="0"/>
              </a:rPr>
              <a:t>Our Goals</a:t>
            </a:r>
          </a:p>
          <a:p>
            <a:pPr>
              <a:buNone/>
            </a:pPr>
            <a:endParaRPr lang="en-GB" sz="2400" dirty="0">
              <a:latin typeface="Arimo" panose="020B0604020202020204" charset="0"/>
              <a:ea typeface="Arimo" panose="020B0604020202020204" charset="0"/>
              <a:cs typeface="Arimo" panose="020B0604020202020204" charset="0"/>
            </a:endParaRP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Improve access and reduce wait times</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Ensure patients feel heard and supported</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Offer choice in how care is accessed</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Make things easier, not harder</a:t>
            </a:r>
          </a:p>
        </p:txBody>
      </p:sp>
    </p:spTree>
    <p:extLst>
      <p:ext uri="{BB962C8B-B14F-4D97-AF65-F5344CB8AC3E}">
        <p14:creationId xmlns:p14="http://schemas.microsoft.com/office/powerpoint/2010/main" val="17880914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F31280-B8B3-BB25-4059-C63B4C374F72}"/>
            </a:ext>
          </a:extLst>
        </p:cNvPr>
        <p:cNvGrpSpPr/>
        <p:nvPr/>
      </p:nvGrpSpPr>
      <p:grpSpPr>
        <a:xfrm>
          <a:off x="0" y="0"/>
          <a:ext cx="0" cy="0"/>
          <a:chOff x="0" y="0"/>
          <a:chExt cx="0" cy="0"/>
        </a:xfrm>
      </p:grpSpPr>
      <p:grpSp>
        <p:nvGrpSpPr>
          <p:cNvPr id="15" name="Group 2">
            <a:extLst>
              <a:ext uri="{FF2B5EF4-FFF2-40B4-BE49-F238E27FC236}">
                <a16:creationId xmlns:a16="http://schemas.microsoft.com/office/drawing/2014/main" id="{48EEBC77-78BD-D6E7-042A-4168A5AF8C0F}"/>
              </a:ext>
            </a:extLst>
          </p:cNvPr>
          <p:cNvGrpSpPr/>
          <p:nvPr/>
        </p:nvGrpSpPr>
        <p:grpSpPr>
          <a:xfrm>
            <a:off x="13182600" y="0"/>
            <a:ext cx="5105400" cy="10287000"/>
            <a:chOff x="0" y="0"/>
            <a:chExt cx="2380840" cy="4070845"/>
          </a:xfrm>
        </p:grpSpPr>
        <p:sp>
          <p:nvSpPr>
            <p:cNvPr id="16" name="Freeform 3">
              <a:extLst>
                <a:ext uri="{FF2B5EF4-FFF2-40B4-BE49-F238E27FC236}">
                  <a16:creationId xmlns:a16="http://schemas.microsoft.com/office/drawing/2014/main" id="{AE4A1FB3-A932-BF51-EC46-768B8FDB21E5}"/>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ED1214E6-5E5B-07F5-A263-D67BFEA21BFB}"/>
              </a:ext>
            </a:extLst>
          </p:cNvPr>
          <p:cNvGrpSpPr>
            <a:grpSpLocks noChangeAspect="1"/>
          </p:cNvGrpSpPr>
          <p:nvPr/>
        </p:nvGrpSpPr>
        <p:grpSpPr>
          <a:xfrm>
            <a:off x="12219035" y="1492966"/>
            <a:ext cx="4099997" cy="4099997"/>
            <a:chOff x="0" y="0"/>
            <a:chExt cx="495300" cy="495300"/>
          </a:xfrm>
        </p:grpSpPr>
        <p:sp>
          <p:nvSpPr>
            <p:cNvPr id="18" name="Freeform 7">
              <a:extLst>
                <a:ext uri="{FF2B5EF4-FFF2-40B4-BE49-F238E27FC236}">
                  <a16:creationId xmlns:a16="http://schemas.microsoft.com/office/drawing/2014/main" id="{E96FBE3B-4E73-B2F1-0614-F05D6A4C1900}"/>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510C7619-11C1-1FE0-9686-8D11A8C27CF5}"/>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70B7C918-A499-18D4-9A7C-8AAA4AD1241E}"/>
              </a:ext>
            </a:extLst>
          </p:cNvPr>
          <p:cNvSpPr txBox="1"/>
          <p:nvPr/>
        </p:nvSpPr>
        <p:spPr>
          <a:xfrm>
            <a:off x="12917959" y="2922761"/>
            <a:ext cx="2830989" cy="1240404"/>
          </a:xfrm>
          <a:prstGeom prst="rect">
            <a:avLst/>
          </a:prstGeom>
        </p:spPr>
        <p:txBody>
          <a:bodyPr wrap="square" lIns="0" tIns="0" rIns="0" bIns="0" rtlCol="0" anchor="t">
            <a:spAutoFit/>
          </a:bodyPr>
          <a:lstStyle/>
          <a:p>
            <a:pPr algn="ctr">
              <a:lnSpc>
                <a:spcPts val="5040"/>
              </a:lnSpc>
            </a:pPr>
            <a:r>
              <a:rPr lang="en-GB" sz="3600" dirty="0">
                <a:solidFill>
                  <a:schemeClr val="bg1"/>
                </a:solidFill>
              </a:rPr>
              <a:t>Your Digital Front Door</a:t>
            </a:r>
            <a:endParaRPr lang="en-US" sz="3600" b="1" dirty="0">
              <a:solidFill>
                <a:schemeClr val="bg1"/>
              </a:solidFill>
              <a:latin typeface="Arimo" panose="020B0604020202020204" charset="0"/>
              <a:ea typeface="Arimo" panose="020B0604020202020204" charset="0"/>
              <a:cs typeface="Arimo" panose="020B0604020202020204" charset="0"/>
            </a:endParaRPr>
          </a:p>
        </p:txBody>
      </p:sp>
      <p:sp>
        <p:nvSpPr>
          <p:cNvPr id="3" name="TextBox 2">
            <a:extLst>
              <a:ext uri="{FF2B5EF4-FFF2-40B4-BE49-F238E27FC236}">
                <a16:creationId xmlns:a16="http://schemas.microsoft.com/office/drawing/2014/main" id="{642C8AAC-AFBD-86E5-81DA-DBC21F5F57A4}"/>
              </a:ext>
            </a:extLst>
          </p:cNvPr>
          <p:cNvSpPr txBox="1"/>
          <p:nvPr/>
        </p:nvSpPr>
        <p:spPr>
          <a:xfrm>
            <a:off x="2001950" y="3695700"/>
            <a:ext cx="7811024" cy="2677656"/>
          </a:xfrm>
          <a:prstGeom prst="rect">
            <a:avLst/>
          </a:prstGeom>
          <a:noFill/>
        </p:spPr>
        <p:txBody>
          <a:bodyPr wrap="square">
            <a:spAutoFit/>
          </a:bodyPr>
          <a:lstStyle/>
          <a:p>
            <a:pPr>
              <a:defRPr sz="1400">
                <a:solidFill>
                  <a:srgbClr val="000000"/>
                </a:solidFill>
              </a:defRPr>
            </a:pPr>
            <a:r>
              <a:rPr lang="en-GB" sz="2400" b="1" dirty="0"/>
              <a:t>What is SystmConnect?</a:t>
            </a:r>
          </a:p>
          <a:p>
            <a:pPr>
              <a:defRPr sz="1400">
                <a:solidFill>
                  <a:srgbClr val="000000"/>
                </a:solidFill>
              </a:defRPr>
            </a:pPr>
            <a:endParaRPr lang="en-GB" sz="2400" dirty="0"/>
          </a:p>
          <a:p>
            <a:pPr marL="342900" indent="-342900">
              <a:buFont typeface="Arial" panose="020B0604020202020204" pitchFamily="34" charset="0"/>
              <a:buChar char="•"/>
              <a:defRPr sz="1400">
                <a:solidFill>
                  <a:srgbClr val="000000"/>
                </a:solidFill>
              </a:defRPr>
            </a:pPr>
            <a:r>
              <a:rPr lang="en-GB" sz="2400" dirty="0"/>
              <a:t>A secure online platform for contacting the practice</a:t>
            </a:r>
          </a:p>
          <a:p>
            <a:pPr marL="342900" indent="-342900">
              <a:buFont typeface="Arial" panose="020B0604020202020204" pitchFamily="34" charset="0"/>
              <a:buChar char="•"/>
              <a:defRPr sz="1400">
                <a:solidFill>
                  <a:srgbClr val="000000"/>
                </a:solidFill>
              </a:defRPr>
            </a:pPr>
            <a:r>
              <a:rPr lang="en-GB" sz="2400" dirty="0"/>
              <a:t>With some elements available 24/7</a:t>
            </a:r>
          </a:p>
          <a:p>
            <a:pPr marL="342900" indent="-342900">
              <a:buFont typeface="Arial" panose="020B0604020202020204" pitchFamily="34" charset="0"/>
              <a:buChar char="•"/>
              <a:defRPr sz="1400">
                <a:solidFill>
                  <a:srgbClr val="000000"/>
                </a:solidFill>
              </a:defRPr>
            </a:pPr>
            <a:r>
              <a:rPr lang="en-GB" sz="2400" dirty="0"/>
              <a:t>Routes your query to the right team quickly</a:t>
            </a:r>
          </a:p>
          <a:p>
            <a:pPr marL="342900" indent="-342900">
              <a:buFont typeface="Arial" panose="020B0604020202020204" pitchFamily="34" charset="0"/>
              <a:buChar char="•"/>
              <a:defRPr sz="1400">
                <a:solidFill>
                  <a:srgbClr val="000000"/>
                </a:solidFill>
              </a:defRPr>
            </a:pPr>
            <a:r>
              <a:rPr lang="en-GB" sz="2400" dirty="0"/>
              <a:t>Works on mobiles, tablets, and computers</a:t>
            </a:r>
          </a:p>
          <a:p>
            <a:pPr marL="342900" indent="-342900">
              <a:buFont typeface="Arial" panose="020B0604020202020204" pitchFamily="34" charset="0"/>
              <a:buChar char="•"/>
              <a:defRPr sz="1400">
                <a:solidFill>
                  <a:srgbClr val="000000"/>
                </a:solidFill>
              </a:defRPr>
            </a:pPr>
            <a:r>
              <a:rPr lang="en-GB" sz="2400" dirty="0"/>
              <a:t>For those of you that have used it – eConsult, upgraded</a:t>
            </a:r>
          </a:p>
        </p:txBody>
      </p:sp>
    </p:spTree>
    <p:extLst>
      <p:ext uri="{BB962C8B-B14F-4D97-AF65-F5344CB8AC3E}">
        <p14:creationId xmlns:p14="http://schemas.microsoft.com/office/powerpoint/2010/main" val="42874145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8295ED-2CB6-CD4C-889F-DB3D213FC362}"/>
            </a:ext>
          </a:extLst>
        </p:cNvPr>
        <p:cNvGrpSpPr/>
        <p:nvPr/>
      </p:nvGrpSpPr>
      <p:grpSpPr>
        <a:xfrm>
          <a:off x="0" y="0"/>
          <a:ext cx="0" cy="0"/>
          <a:chOff x="0" y="0"/>
          <a:chExt cx="0" cy="0"/>
        </a:xfrm>
      </p:grpSpPr>
      <p:grpSp>
        <p:nvGrpSpPr>
          <p:cNvPr id="15" name="Group 2">
            <a:extLst>
              <a:ext uri="{FF2B5EF4-FFF2-40B4-BE49-F238E27FC236}">
                <a16:creationId xmlns:a16="http://schemas.microsoft.com/office/drawing/2014/main" id="{033861C5-DB4F-FDA3-BD28-71A90F601BFF}"/>
              </a:ext>
            </a:extLst>
          </p:cNvPr>
          <p:cNvGrpSpPr/>
          <p:nvPr/>
        </p:nvGrpSpPr>
        <p:grpSpPr>
          <a:xfrm>
            <a:off x="13182600" y="0"/>
            <a:ext cx="5105400" cy="10287000"/>
            <a:chOff x="0" y="0"/>
            <a:chExt cx="2380840" cy="4070845"/>
          </a:xfrm>
        </p:grpSpPr>
        <p:sp>
          <p:nvSpPr>
            <p:cNvPr id="16" name="Freeform 3">
              <a:extLst>
                <a:ext uri="{FF2B5EF4-FFF2-40B4-BE49-F238E27FC236}">
                  <a16:creationId xmlns:a16="http://schemas.microsoft.com/office/drawing/2014/main" id="{94CD3D4F-7213-5AAA-5A49-E50D4A5D1B90}"/>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05BA0A88-CFEB-87B5-62A5-C38CC7A957DE}"/>
              </a:ext>
            </a:extLst>
          </p:cNvPr>
          <p:cNvGrpSpPr>
            <a:grpSpLocks noChangeAspect="1"/>
          </p:cNvGrpSpPr>
          <p:nvPr/>
        </p:nvGrpSpPr>
        <p:grpSpPr>
          <a:xfrm>
            <a:off x="12219035" y="1492966"/>
            <a:ext cx="4099997" cy="4099997"/>
            <a:chOff x="0" y="0"/>
            <a:chExt cx="495300" cy="495300"/>
          </a:xfrm>
        </p:grpSpPr>
        <p:sp>
          <p:nvSpPr>
            <p:cNvPr id="18" name="Freeform 7">
              <a:extLst>
                <a:ext uri="{FF2B5EF4-FFF2-40B4-BE49-F238E27FC236}">
                  <a16:creationId xmlns:a16="http://schemas.microsoft.com/office/drawing/2014/main" id="{A6A87415-8E29-674F-5E77-C4003E80ADD7}"/>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01D6EDD1-69B4-AEA6-6C66-BEDEFCCDE6D3}"/>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55C10E89-DE05-BFD8-1EF0-3D81F3B65EE5}"/>
              </a:ext>
            </a:extLst>
          </p:cNvPr>
          <p:cNvSpPr txBox="1"/>
          <p:nvPr/>
        </p:nvSpPr>
        <p:spPr>
          <a:xfrm>
            <a:off x="12917959" y="2922761"/>
            <a:ext cx="2830989" cy="1240404"/>
          </a:xfrm>
          <a:prstGeom prst="rect">
            <a:avLst/>
          </a:prstGeom>
        </p:spPr>
        <p:txBody>
          <a:bodyPr wrap="square" lIns="0" tIns="0" rIns="0" bIns="0" rtlCol="0" anchor="t">
            <a:spAutoFit/>
          </a:bodyPr>
          <a:lstStyle/>
          <a:p>
            <a:pPr algn="ctr">
              <a:lnSpc>
                <a:spcPts val="5040"/>
              </a:lnSpc>
            </a:pPr>
            <a:r>
              <a:rPr lang="en-GB" sz="3600" dirty="0">
                <a:solidFill>
                  <a:schemeClr val="bg1"/>
                </a:solidFill>
              </a:rPr>
              <a:t>Your Digital Front Door</a:t>
            </a:r>
            <a:endParaRPr lang="en-US" sz="3600" b="1" dirty="0">
              <a:solidFill>
                <a:schemeClr val="bg1"/>
              </a:solidFill>
              <a:latin typeface="Arimo" panose="020B0604020202020204" charset="0"/>
              <a:ea typeface="Arimo" panose="020B0604020202020204" charset="0"/>
              <a:cs typeface="Arimo" panose="020B0604020202020204" charset="0"/>
            </a:endParaRPr>
          </a:p>
        </p:txBody>
      </p:sp>
      <p:sp>
        <p:nvSpPr>
          <p:cNvPr id="2" name="TextBox 1">
            <a:extLst>
              <a:ext uri="{FF2B5EF4-FFF2-40B4-BE49-F238E27FC236}">
                <a16:creationId xmlns:a16="http://schemas.microsoft.com/office/drawing/2014/main" id="{79A66ACC-D2F3-23EE-4F5E-93275FCE061B}"/>
              </a:ext>
            </a:extLst>
          </p:cNvPr>
          <p:cNvSpPr txBox="1"/>
          <p:nvPr/>
        </p:nvSpPr>
        <p:spPr>
          <a:xfrm>
            <a:off x="1968968" y="2910819"/>
            <a:ext cx="9689632" cy="4524315"/>
          </a:xfrm>
          <a:prstGeom prst="rect">
            <a:avLst/>
          </a:prstGeom>
          <a:noFill/>
        </p:spPr>
        <p:txBody>
          <a:bodyPr wrap="square">
            <a:spAutoFit/>
          </a:bodyPr>
          <a:lstStyle/>
          <a:p>
            <a:pPr>
              <a:buNone/>
            </a:pPr>
            <a:r>
              <a:rPr lang="en-GB" sz="2400" b="1" dirty="0">
                <a:latin typeface="Arimo" panose="020B0604020202020204" charset="0"/>
                <a:ea typeface="Arimo" panose="020B0604020202020204" charset="0"/>
                <a:cs typeface="Arimo" panose="020B0604020202020204" charset="0"/>
              </a:rPr>
              <a:t>Why SystmConnect?</a:t>
            </a:r>
          </a:p>
          <a:p>
            <a:pPr>
              <a:buNone/>
            </a:pPr>
            <a:endParaRPr lang="en-GB" sz="2400" dirty="0">
              <a:latin typeface="Arimo" panose="020B0604020202020204" charset="0"/>
              <a:ea typeface="Arimo" panose="020B0604020202020204" charset="0"/>
              <a:cs typeface="Arimo" panose="020B0604020202020204" charset="0"/>
            </a:endParaRP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Integrates with existing routes and clinical system</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Targeted request types to maximise efficiency</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No account required – but you can log in using NHS App or SystmOnline/</a:t>
            </a:r>
            <a:r>
              <a:rPr lang="en-GB" sz="2400" dirty="0" err="1">
                <a:latin typeface="Arimo" panose="020B0604020202020204" charset="0"/>
                <a:ea typeface="Arimo" panose="020B0604020202020204" charset="0"/>
                <a:cs typeface="Arimo" panose="020B0604020202020204" charset="0"/>
              </a:rPr>
              <a:t>Airmid</a:t>
            </a:r>
            <a:r>
              <a:rPr lang="en-GB" sz="2400" dirty="0">
                <a:latin typeface="Arimo" panose="020B0604020202020204" charset="0"/>
                <a:ea typeface="Arimo" panose="020B0604020202020204" charset="0"/>
                <a:cs typeface="Arimo" panose="020B0604020202020204" charset="0"/>
              </a:rPr>
              <a:t> credentials to speed things up</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Reduce pressure on phone lines</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Easier for patients to explain their needs</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Prioritised based on clinical need</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Speeds up response for many</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No need to queue - Submit non-urgent / routine requests and await a response</a:t>
            </a:r>
          </a:p>
        </p:txBody>
      </p:sp>
    </p:spTree>
    <p:extLst>
      <p:ext uri="{BB962C8B-B14F-4D97-AF65-F5344CB8AC3E}">
        <p14:creationId xmlns:p14="http://schemas.microsoft.com/office/powerpoint/2010/main" val="11773491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8ABA47-E619-3391-CF86-56E028F4D9A1}"/>
            </a:ext>
          </a:extLst>
        </p:cNvPr>
        <p:cNvGrpSpPr/>
        <p:nvPr/>
      </p:nvGrpSpPr>
      <p:grpSpPr>
        <a:xfrm>
          <a:off x="0" y="0"/>
          <a:ext cx="0" cy="0"/>
          <a:chOff x="0" y="0"/>
          <a:chExt cx="0" cy="0"/>
        </a:xfrm>
      </p:grpSpPr>
      <p:grpSp>
        <p:nvGrpSpPr>
          <p:cNvPr id="15" name="Group 2">
            <a:extLst>
              <a:ext uri="{FF2B5EF4-FFF2-40B4-BE49-F238E27FC236}">
                <a16:creationId xmlns:a16="http://schemas.microsoft.com/office/drawing/2014/main" id="{F6A2A4DE-6866-0794-6A64-76C0F923F1E8}"/>
              </a:ext>
            </a:extLst>
          </p:cNvPr>
          <p:cNvGrpSpPr/>
          <p:nvPr/>
        </p:nvGrpSpPr>
        <p:grpSpPr>
          <a:xfrm>
            <a:off x="13182600" y="0"/>
            <a:ext cx="5105400" cy="10287000"/>
            <a:chOff x="0" y="0"/>
            <a:chExt cx="2380840" cy="4070845"/>
          </a:xfrm>
        </p:grpSpPr>
        <p:sp>
          <p:nvSpPr>
            <p:cNvPr id="16" name="Freeform 3">
              <a:extLst>
                <a:ext uri="{FF2B5EF4-FFF2-40B4-BE49-F238E27FC236}">
                  <a16:creationId xmlns:a16="http://schemas.microsoft.com/office/drawing/2014/main" id="{950D931D-EB8D-9DCB-998E-5682DE96C348}"/>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790B6148-96D8-45FB-5C17-ADD55214390E}"/>
              </a:ext>
            </a:extLst>
          </p:cNvPr>
          <p:cNvGrpSpPr>
            <a:grpSpLocks noChangeAspect="1"/>
          </p:cNvGrpSpPr>
          <p:nvPr/>
        </p:nvGrpSpPr>
        <p:grpSpPr>
          <a:xfrm>
            <a:off x="12219035" y="1492966"/>
            <a:ext cx="4099997" cy="4099997"/>
            <a:chOff x="0" y="0"/>
            <a:chExt cx="495300" cy="495300"/>
          </a:xfrm>
        </p:grpSpPr>
        <p:sp>
          <p:nvSpPr>
            <p:cNvPr id="18" name="Freeform 7">
              <a:extLst>
                <a:ext uri="{FF2B5EF4-FFF2-40B4-BE49-F238E27FC236}">
                  <a16:creationId xmlns:a16="http://schemas.microsoft.com/office/drawing/2014/main" id="{4BAE7A22-FA8C-788C-B3D5-E8B303582235}"/>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76C8DD58-4A42-C3AE-7FB0-EC8C4134D800}"/>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FF9D9E7E-D804-52F2-AAA8-A12AEB96ADF1}"/>
              </a:ext>
            </a:extLst>
          </p:cNvPr>
          <p:cNvSpPr txBox="1"/>
          <p:nvPr/>
        </p:nvSpPr>
        <p:spPr>
          <a:xfrm>
            <a:off x="12930469" y="3243362"/>
            <a:ext cx="2830989" cy="599203"/>
          </a:xfrm>
          <a:prstGeom prst="rect">
            <a:avLst/>
          </a:prstGeom>
        </p:spPr>
        <p:txBody>
          <a:bodyPr wrap="square" lIns="0" tIns="0" rIns="0" bIns="0" rtlCol="0" anchor="t">
            <a:spAutoFit/>
          </a:bodyPr>
          <a:lstStyle/>
          <a:p>
            <a:pPr algn="ctr">
              <a:lnSpc>
                <a:spcPts val="5040"/>
              </a:lnSpc>
            </a:pPr>
            <a:r>
              <a:rPr lang="en-GB" sz="3600" dirty="0">
                <a:solidFill>
                  <a:schemeClr val="bg1"/>
                </a:solidFill>
              </a:rPr>
              <a:t>SystmConnect</a:t>
            </a:r>
            <a:endParaRPr lang="en-US" sz="3600" b="1" dirty="0">
              <a:solidFill>
                <a:schemeClr val="bg1"/>
              </a:solidFill>
              <a:latin typeface="Arimo" panose="020B0604020202020204" charset="0"/>
              <a:ea typeface="Arimo" panose="020B0604020202020204" charset="0"/>
              <a:cs typeface="Arimo" panose="020B0604020202020204" charset="0"/>
            </a:endParaRPr>
          </a:p>
        </p:txBody>
      </p:sp>
      <p:sp>
        <p:nvSpPr>
          <p:cNvPr id="2" name="TextBox 1">
            <a:extLst>
              <a:ext uri="{FF2B5EF4-FFF2-40B4-BE49-F238E27FC236}">
                <a16:creationId xmlns:a16="http://schemas.microsoft.com/office/drawing/2014/main" id="{2B3EB025-273D-A7DF-0A9E-69916F7EC67A}"/>
              </a:ext>
            </a:extLst>
          </p:cNvPr>
          <p:cNvSpPr txBox="1"/>
          <p:nvPr/>
        </p:nvSpPr>
        <p:spPr>
          <a:xfrm>
            <a:off x="928048" y="3586944"/>
            <a:ext cx="8901752" cy="2677656"/>
          </a:xfrm>
          <a:prstGeom prst="rect">
            <a:avLst/>
          </a:prstGeom>
          <a:noFill/>
        </p:spPr>
        <p:txBody>
          <a:bodyPr wrap="square">
            <a:spAutoFit/>
          </a:bodyPr>
          <a:lstStyle/>
          <a:p>
            <a:pPr>
              <a:defRPr sz="1400">
                <a:solidFill>
                  <a:srgbClr val="000000"/>
                </a:solidFill>
              </a:defRPr>
            </a:pPr>
            <a:r>
              <a:rPr lang="en-GB" sz="2400" b="1" dirty="0">
                <a:latin typeface="Arimo" panose="020B0604020202020204" charset="0"/>
                <a:ea typeface="Arimo" panose="020B0604020202020204" charset="0"/>
                <a:cs typeface="Arimo" panose="020B0604020202020204" charset="0"/>
              </a:rPr>
              <a:t>Benefits for patients:</a:t>
            </a:r>
          </a:p>
          <a:p>
            <a:pPr>
              <a:defRPr sz="1400">
                <a:solidFill>
                  <a:srgbClr val="000000"/>
                </a:solidFill>
              </a:defRPr>
            </a:pPr>
            <a:endParaRPr lang="en-GB" sz="2400" dirty="0">
              <a:latin typeface="Arimo" panose="020B0604020202020204" charset="0"/>
              <a:ea typeface="Arimo" panose="020B0604020202020204" charset="0"/>
              <a:cs typeface="Arimo" panose="020B0604020202020204" charset="0"/>
            </a:endParaRPr>
          </a:p>
          <a:p>
            <a:pPr marL="342900" indent="-342900">
              <a:buFont typeface="Arial" panose="020B0604020202020204" pitchFamily="34" charset="0"/>
              <a:buChar char="•"/>
              <a:defRPr sz="1400">
                <a:solidFill>
                  <a:srgbClr val="000000"/>
                </a:solidFill>
              </a:defRPr>
            </a:pPr>
            <a:r>
              <a:rPr lang="en-GB" sz="2400" b="1" dirty="0">
                <a:latin typeface="Arimo" panose="020B0604020202020204" charset="0"/>
                <a:ea typeface="Arimo" panose="020B0604020202020204" charset="0"/>
                <a:cs typeface="Arimo" panose="020B0604020202020204" charset="0"/>
              </a:rPr>
              <a:t>Convenience</a:t>
            </a:r>
            <a:r>
              <a:rPr lang="en-GB" sz="2400" dirty="0">
                <a:latin typeface="Arimo" panose="020B0604020202020204" charset="0"/>
                <a:ea typeface="Arimo" panose="020B0604020202020204" charset="0"/>
                <a:cs typeface="Arimo" panose="020B0604020202020204" charset="0"/>
              </a:rPr>
              <a:t> – request help with a range of queries anytime</a:t>
            </a:r>
          </a:p>
          <a:p>
            <a:pPr marL="342900" indent="-342900">
              <a:buFont typeface="Arial" panose="020B0604020202020204" pitchFamily="34" charset="0"/>
              <a:buChar char="•"/>
              <a:defRPr sz="1400">
                <a:solidFill>
                  <a:srgbClr val="000000"/>
                </a:solidFill>
              </a:defRPr>
            </a:pPr>
            <a:r>
              <a:rPr lang="en-GB" sz="2400" b="1" dirty="0">
                <a:latin typeface="Arimo" panose="020B0604020202020204" charset="0"/>
                <a:ea typeface="Arimo" panose="020B0604020202020204" charset="0"/>
                <a:cs typeface="Arimo" panose="020B0604020202020204" charset="0"/>
              </a:rPr>
              <a:t>Efficiency</a:t>
            </a:r>
            <a:r>
              <a:rPr lang="en-GB" sz="2400" dirty="0">
                <a:latin typeface="Arimo" panose="020B0604020202020204" charset="0"/>
                <a:ea typeface="Arimo" panose="020B0604020202020204" charset="0"/>
                <a:cs typeface="Arimo" panose="020B0604020202020204" charset="0"/>
              </a:rPr>
              <a:t> – cutting out the middle-man, directing your request straight to the right team</a:t>
            </a:r>
          </a:p>
          <a:p>
            <a:pPr marL="342900" indent="-342900">
              <a:buFont typeface="Arial" panose="020B0604020202020204" pitchFamily="34" charset="0"/>
              <a:buChar char="•"/>
              <a:defRPr sz="1400">
                <a:solidFill>
                  <a:srgbClr val="000000"/>
                </a:solidFill>
              </a:defRPr>
            </a:pPr>
            <a:r>
              <a:rPr lang="en-GB" sz="2400" b="1" dirty="0">
                <a:latin typeface="Arimo" panose="020B0604020202020204" charset="0"/>
                <a:ea typeface="Arimo" panose="020B0604020202020204" charset="0"/>
                <a:cs typeface="Arimo" panose="020B0604020202020204" charset="0"/>
              </a:rPr>
              <a:t>Clarity</a:t>
            </a:r>
            <a:r>
              <a:rPr lang="en-GB" sz="2400" dirty="0">
                <a:latin typeface="Arimo" panose="020B0604020202020204" charset="0"/>
                <a:ea typeface="Arimo" panose="020B0604020202020204" charset="0"/>
                <a:cs typeface="Arimo" panose="020B0604020202020204" charset="0"/>
              </a:rPr>
              <a:t> – choose the right option for your query.</a:t>
            </a:r>
          </a:p>
          <a:p>
            <a:pPr marL="342900" indent="-342900">
              <a:buFont typeface="Arial" panose="020B0604020202020204" pitchFamily="34" charset="0"/>
              <a:buChar char="•"/>
              <a:defRPr sz="1400">
                <a:solidFill>
                  <a:srgbClr val="000000"/>
                </a:solidFill>
              </a:defRPr>
            </a:pPr>
            <a:r>
              <a:rPr lang="en-GB" sz="2400" b="1" dirty="0">
                <a:latin typeface="Arimo" panose="020B0604020202020204" charset="0"/>
                <a:ea typeface="Arimo" panose="020B0604020202020204" charset="0"/>
                <a:cs typeface="Arimo" panose="020B0604020202020204" charset="0"/>
              </a:rPr>
              <a:t>Accessibility</a:t>
            </a:r>
            <a:r>
              <a:rPr lang="en-GB" sz="2400" dirty="0">
                <a:latin typeface="Arimo" panose="020B0604020202020204" charset="0"/>
                <a:ea typeface="Arimo" panose="020B0604020202020204" charset="0"/>
                <a:cs typeface="Arimo" panose="020B0604020202020204" charset="0"/>
              </a:rPr>
              <a:t> – simple and easy to use.</a:t>
            </a:r>
          </a:p>
        </p:txBody>
      </p:sp>
    </p:spTree>
    <p:extLst>
      <p:ext uri="{BB962C8B-B14F-4D97-AF65-F5344CB8AC3E}">
        <p14:creationId xmlns:p14="http://schemas.microsoft.com/office/powerpoint/2010/main" val="1590449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3D9320-6566-1337-228B-64FA44A4712F}"/>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CD6E36A9-2D7C-8785-954D-A43213C359E5}"/>
              </a:ext>
            </a:extLst>
          </p:cNvPr>
          <p:cNvGrpSpPr/>
          <p:nvPr/>
        </p:nvGrpSpPr>
        <p:grpSpPr>
          <a:xfrm>
            <a:off x="-3313" y="0"/>
            <a:ext cx="7377678" cy="10287000"/>
            <a:chOff x="0" y="0"/>
            <a:chExt cx="2691397" cy="4048889"/>
          </a:xfrm>
        </p:grpSpPr>
        <p:sp>
          <p:nvSpPr>
            <p:cNvPr id="3" name="Freeform 3">
              <a:extLst>
                <a:ext uri="{FF2B5EF4-FFF2-40B4-BE49-F238E27FC236}">
                  <a16:creationId xmlns:a16="http://schemas.microsoft.com/office/drawing/2014/main" id="{B850CED5-1F22-0EDF-1987-730579E1FCE9}"/>
                </a:ext>
              </a:extLst>
            </p:cNvPr>
            <p:cNvSpPr/>
            <p:nvPr/>
          </p:nvSpPr>
          <p:spPr>
            <a:xfrm>
              <a:off x="0" y="0"/>
              <a:ext cx="2691397" cy="4048889"/>
            </a:xfrm>
            <a:custGeom>
              <a:avLst/>
              <a:gdLst/>
              <a:ahLst/>
              <a:cxnLst/>
              <a:rect l="l" t="t" r="r" b="b"/>
              <a:pathLst>
                <a:path w="2691397" h="4048889">
                  <a:moveTo>
                    <a:pt x="0" y="0"/>
                  </a:moveTo>
                  <a:lnTo>
                    <a:pt x="2691397" y="0"/>
                  </a:lnTo>
                  <a:lnTo>
                    <a:pt x="2691397" y="4048889"/>
                  </a:lnTo>
                  <a:lnTo>
                    <a:pt x="0" y="4048889"/>
                  </a:lnTo>
                  <a:close/>
                </a:path>
              </a:pathLst>
            </a:custGeom>
            <a:solidFill>
              <a:srgbClr val="48B4BB"/>
            </a:solidFill>
          </p:spPr>
          <p:txBody>
            <a:bodyPr/>
            <a:lstStyle/>
            <a:p>
              <a:endParaRPr lang="en-GB" dirty="0"/>
            </a:p>
          </p:txBody>
        </p:sp>
      </p:grpSp>
      <p:sp>
        <p:nvSpPr>
          <p:cNvPr id="4" name="TextBox 11">
            <a:extLst>
              <a:ext uri="{FF2B5EF4-FFF2-40B4-BE49-F238E27FC236}">
                <a16:creationId xmlns:a16="http://schemas.microsoft.com/office/drawing/2014/main" id="{46A4DDC8-2989-4C6F-2CE1-A266A70A9B36}"/>
              </a:ext>
            </a:extLst>
          </p:cNvPr>
          <p:cNvSpPr txBox="1"/>
          <p:nvPr/>
        </p:nvSpPr>
        <p:spPr>
          <a:xfrm>
            <a:off x="8382000" y="2781300"/>
            <a:ext cx="8839200" cy="4975721"/>
          </a:xfrm>
          <a:prstGeom prst="rect">
            <a:avLst/>
          </a:prstGeom>
        </p:spPr>
        <p:txBody>
          <a:bodyPr wrap="square" lIns="0" tIns="0" rIns="0" bIns="0" rtlCol="0" anchor="t">
            <a:spAutoFit/>
          </a:bodyPr>
          <a:lstStyle/>
          <a:p>
            <a:pPr algn="just">
              <a:lnSpc>
                <a:spcPts val="3500"/>
              </a:lnSpc>
            </a:pPr>
            <a:r>
              <a:rPr lang="en-US" sz="4800" dirty="0">
                <a:solidFill>
                  <a:srgbClr val="000000"/>
                </a:solidFill>
                <a:latin typeface="Arimo" panose="020B0604020202020204" charset="0"/>
                <a:ea typeface="Arimo" panose="020B0604020202020204" charset="0"/>
                <a:cs typeface="Arimo" panose="020B0604020202020204" charset="0"/>
              </a:rPr>
              <a:t>Ground Rules</a:t>
            </a:r>
          </a:p>
          <a:p>
            <a:pPr algn="just">
              <a:lnSpc>
                <a:spcPts val="3500"/>
              </a:lnSpc>
            </a:pPr>
            <a:endParaRPr lang="en-GB" sz="2400" dirty="0">
              <a:solidFill>
                <a:srgbClr val="000000"/>
              </a:solidFill>
              <a:latin typeface="Arimo" panose="020B0604020202020204" charset="0"/>
              <a:ea typeface="Arimo" panose="020B0604020202020204" charset="0"/>
              <a:cs typeface="Arimo" panose="020B0604020202020204" charset="0"/>
            </a:endParaRPr>
          </a:p>
          <a:p>
            <a:pPr marL="457200" indent="-457200" algn="l">
              <a:spcAft>
                <a:spcPts val="600"/>
              </a:spcAft>
              <a:buFont typeface="+mj-lt"/>
              <a:buAutoNum type="arabicPeriod"/>
            </a:pPr>
            <a:r>
              <a:rPr lang="en-GB" sz="2400" b="0" i="0" dirty="0">
                <a:solidFill>
                  <a:srgbClr val="212B32"/>
                </a:solidFill>
                <a:effectLst/>
                <a:latin typeface="Arimo" panose="020B0604020202020204" charset="0"/>
                <a:ea typeface="Arimo" panose="020B0604020202020204" charset="0"/>
                <a:cs typeface="Arimo" panose="020B0604020202020204" charset="0"/>
              </a:rPr>
              <a:t> Communicate respectfully and professionally</a:t>
            </a:r>
          </a:p>
          <a:p>
            <a:pPr marL="457200" indent="-457200" algn="l">
              <a:spcAft>
                <a:spcPts val="600"/>
              </a:spcAft>
              <a:buFont typeface="+mj-lt"/>
              <a:buAutoNum type="arabicPeriod"/>
            </a:pPr>
            <a:r>
              <a:rPr lang="en-GB" sz="2400" b="0" i="0" dirty="0">
                <a:solidFill>
                  <a:srgbClr val="212B32"/>
                </a:solidFill>
                <a:effectLst/>
                <a:latin typeface="Arimo" panose="020B0604020202020204" charset="0"/>
                <a:ea typeface="Arimo" panose="020B0604020202020204" charset="0"/>
                <a:cs typeface="Arimo" panose="020B0604020202020204" charset="0"/>
              </a:rPr>
              <a:t>This is not a forum for individual complaints; it's for constructive feedback and discussions</a:t>
            </a:r>
          </a:p>
          <a:p>
            <a:pPr marL="457200" indent="-457200" algn="l">
              <a:spcAft>
                <a:spcPts val="600"/>
              </a:spcAft>
              <a:buFont typeface="+mj-lt"/>
              <a:buAutoNum type="arabicPeriod"/>
            </a:pPr>
            <a:r>
              <a:rPr lang="en-GB" sz="2400" b="0" i="0" dirty="0">
                <a:solidFill>
                  <a:srgbClr val="212B32"/>
                </a:solidFill>
                <a:effectLst/>
                <a:latin typeface="Arimo" panose="020B0604020202020204" charset="0"/>
                <a:ea typeface="Arimo" panose="020B0604020202020204" charset="0"/>
                <a:cs typeface="Arimo" panose="020B0604020202020204" charset="0"/>
              </a:rPr>
              <a:t>Keep discussions relevant to improving the services, not personal agendas</a:t>
            </a:r>
          </a:p>
          <a:p>
            <a:pPr marL="457200" indent="-457200" algn="l">
              <a:spcAft>
                <a:spcPts val="600"/>
              </a:spcAft>
              <a:buFont typeface="+mj-lt"/>
              <a:buAutoNum type="arabicPeriod"/>
            </a:pPr>
            <a:r>
              <a:rPr lang="en-GB" sz="2400" b="0" i="0" dirty="0">
                <a:solidFill>
                  <a:srgbClr val="212B32"/>
                </a:solidFill>
                <a:effectLst/>
                <a:latin typeface="Arimo" panose="020B0604020202020204" charset="0"/>
                <a:ea typeface="Arimo" panose="020B0604020202020204" charset="0"/>
                <a:cs typeface="Arimo" panose="020B0604020202020204" charset="0"/>
              </a:rPr>
              <a:t>Do not discuss personal or clinical issues about patients or staff</a:t>
            </a:r>
          </a:p>
          <a:p>
            <a:pPr marL="457200" indent="-457200" algn="l">
              <a:spcAft>
                <a:spcPts val="600"/>
              </a:spcAft>
              <a:buFont typeface="+mj-lt"/>
              <a:buAutoNum type="arabicPeriod"/>
            </a:pPr>
            <a:r>
              <a:rPr lang="en-GB" sz="2400" b="0" i="0" dirty="0">
                <a:solidFill>
                  <a:srgbClr val="212B32"/>
                </a:solidFill>
                <a:effectLst/>
                <a:latin typeface="Arimo" panose="020B0604020202020204" charset="0"/>
                <a:ea typeface="Arimo" panose="020B0604020202020204" charset="0"/>
                <a:cs typeface="Arimo" panose="020B0604020202020204" charset="0"/>
              </a:rPr>
              <a:t>Members are expected to engage and contribute during meetings</a:t>
            </a:r>
          </a:p>
          <a:p>
            <a:pPr marL="457200" indent="-457200" algn="l">
              <a:spcAft>
                <a:spcPts val="600"/>
              </a:spcAft>
              <a:buFont typeface="+mj-lt"/>
              <a:buAutoNum type="arabicPeriod"/>
            </a:pPr>
            <a:r>
              <a:rPr lang="en-GB" sz="2400" b="0" i="0" dirty="0">
                <a:solidFill>
                  <a:srgbClr val="212B32"/>
                </a:solidFill>
                <a:effectLst/>
                <a:latin typeface="Arimo" panose="020B0604020202020204" charset="0"/>
                <a:ea typeface="Arimo" panose="020B0604020202020204" charset="0"/>
                <a:cs typeface="Arimo" panose="020B0604020202020204" charset="0"/>
              </a:rPr>
              <a:t>Be punctual and stay for the entire meeting</a:t>
            </a:r>
          </a:p>
        </p:txBody>
      </p:sp>
    </p:spTree>
    <p:extLst>
      <p:ext uri="{BB962C8B-B14F-4D97-AF65-F5344CB8AC3E}">
        <p14:creationId xmlns:p14="http://schemas.microsoft.com/office/powerpoint/2010/main" val="29495650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B2140C-8630-9B7A-663A-ABE369B9889E}"/>
            </a:ext>
          </a:extLst>
        </p:cNvPr>
        <p:cNvGrpSpPr/>
        <p:nvPr/>
      </p:nvGrpSpPr>
      <p:grpSpPr>
        <a:xfrm>
          <a:off x="0" y="0"/>
          <a:ext cx="0" cy="0"/>
          <a:chOff x="0" y="0"/>
          <a:chExt cx="0" cy="0"/>
        </a:xfrm>
      </p:grpSpPr>
      <p:grpSp>
        <p:nvGrpSpPr>
          <p:cNvPr id="15" name="Group 2">
            <a:extLst>
              <a:ext uri="{FF2B5EF4-FFF2-40B4-BE49-F238E27FC236}">
                <a16:creationId xmlns:a16="http://schemas.microsoft.com/office/drawing/2014/main" id="{DE464672-05DE-07AE-19B7-32B5BF09923A}"/>
              </a:ext>
            </a:extLst>
          </p:cNvPr>
          <p:cNvGrpSpPr/>
          <p:nvPr/>
        </p:nvGrpSpPr>
        <p:grpSpPr>
          <a:xfrm>
            <a:off x="13182600" y="0"/>
            <a:ext cx="5105400" cy="10287000"/>
            <a:chOff x="0" y="0"/>
            <a:chExt cx="2380840" cy="4070845"/>
          </a:xfrm>
        </p:grpSpPr>
        <p:sp>
          <p:nvSpPr>
            <p:cNvPr id="16" name="Freeform 3">
              <a:extLst>
                <a:ext uri="{FF2B5EF4-FFF2-40B4-BE49-F238E27FC236}">
                  <a16:creationId xmlns:a16="http://schemas.microsoft.com/office/drawing/2014/main" id="{2FE4084D-36E6-D352-B9C3-B2152A74DB2E}"/>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8E051337-2666-EAA3-8B07-CBCD544D88AF}"/>
              </a:ext>
            </a:extLst>
          </p:cNvPr>
          <p:cNvGrpSpPr>
            <a:grpSpLocks noChangeAspect="1"/>
          </p:cNvGrpSpPr>
          <p:nvPr/>
        </p:nvGrpSpPr>
        <p:grpSpPr>
          <a:xfrm>
            <a:off x="12219035" y="1492966"/>
            <a:ext cx="4099997" cy="4099997"/>
            <a:chOff x="0" y="0"/>
            <a:chExt cx="495300" cy="495300"/>
          </a:xfrm>
        </p:grpSpPr>
        <p:sp>
          <p:nvSpPr>
            <p:cNvPr id="18" name="Freeform 7">
              <a:extLst>
                <a:ext uri="{FF2B5EF4-FFF2-40B4-BE49-F238E27FC236}">
                  <a16:creationId xmlns:a16="http://schemas.microsoft.com/office/drawing/2014/main" id="{D6937646-EE9F-688F-FE04-019CB82A9526}"/>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6C7D5955-04BD-0208-EEA9-9823C50B11C7}"/>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584A47FF-BFA3-1EDB-6585-2753B1E41662}"/>
              </a:ext>
            </a:extLst>
          </p:cNvPr>
          <p:cNvSpPr txBox="1"/>
          <p:nvPr/>
        </p:nvSpPr>
        <p:spPr>
          <a:xfrm>
            <a:off x="12930469" y="3243362"/>
            <a:ext cx="2830989" cy="599203"/>
          </a:xfrm>
          <a:prstGeom prst="rect">
            <a:avLst/>
          </a:prstGeom>
        </p:spPr>
        <p:txBody>
          <a:bodyPr wrap="square" lIns="0" tIns="0" rIns="0" bIns="0" rtlCol="0" anchor="t">
            <a:spAutoFit/>
          </a:bodyPr>
          <a:lstStyle/>
          <a:p>
            <a:pPr algn="ctr">
              <a:lnSpc>
                <a:spcPts val="5040"/>
              </a:lnSpc>
            </a:pPr>
            <a:r>
              <a:rPr lang="en-GB" sz="3600" dirty="0">
                <a:solidFill>
                  <a:schemeClr val="bg1"/>
                </a:solidFill>
              </a:rPr>
              <a:t>SystmConnect</a:t>
            </a:r>
            <a:endParaRPr lang="en-US" sz="3600" b="1" dirty="0">
              <a:solidFill>
                <a:schemeClr val="bg1"/>
              </a:solidFill>
              <a:latin typeface="Arimo" panose="020B0604020202020204" charset="0"/>
              <a:ea typeface="Arimo" panose="020B0604020202020204" charset="0"/>
              <a:cs typeface="Arimo" panose="020B0604020202020204" charset="0"/>
            </a:endParaRPr>
          </a:p>
        </p:txBody>
      </p:sp>
      <p:sp>
        <p:nvSpPr>
          <p:cNvPr id="3" name="TextBox 2">
            <a:extLst>
              <a:ext uri="{FF2B5EF4-FFF2-40B4-BE49-F238E27FC236}">
                <a16:creationId xmlns:a16="http://schemas.microsoft.com/office/drawing/2014/main" id="{F9F34675-669A-08A6-127E-980CB2ED2D38}"/>
              </a:ext>
            </a:extLst>
          </p:cNvPr>
          <p:cNvSpPr txBox="1"/>
          <p:nvPr/>
        </p:nvSpPr>
        <p:spPr>
          <a:xfrm>
            <a:off x="1828800" y="3842565"/>
            <a:ext cx="8839200" cy="3046988"/>
          </a:xfrm>
          <a:prstGeom prst="rect">
            <a:avLst/>
          </a:prstGeom>
          <a:noFill/>
        </p:spPr>
        <p:txBody>
          <a:bodyPr wrap="square">
            <a:spAutoFit/>
          </a:bodyPr>
          <a:lstStyle/>
          <a:p>
            <a:pPr>
              <a:defRPr sz="1400">
                <a:solidFill>
                  <a:srgbClr val="000000"/>
                </a:solidFill>
              </a:defRPr>
            </a:pPr>
            <a:r>
              <a:rPr lang="en-GB" sz="2400" b="1" dirty="0">
                <a:latin typeface="Arimo" panose="020B0604020202020204" charset="0"/>
                <a:ea typeface="Arimo" panose="020B0604020202020204" charset="0"/>
                <a:cs typeface="Arimo" panose="020B0604020202020204" charset="0"/>
              </a:rPr>
              <a:t>We’d love to hear your thoughts on:</a:t>
            </a:r>
          </a:p>
          <a:p>
            <a:pPr>
              <a:defRPr sz="1400">
                <a:solidFill>
                  <a:srgbClr val="000000"/>
                </a:solidFill>
              </a:defRPr>
            </a:pPr>
            <a:endParaRPr lang="en-GB" sz="2400" dirty="0">
              <a:latin typeface="Arimo" panose="020B0604020202020204" charset="0"/>
              <a:ea typeface="Arimo" panose="020B0604020202020204" charset="0"/>
              <a:cs typeface="Arimo" panose="020B0604020202020204" charset="0"/>
            </a:endParaRPr>
          </a:p>
          <a:p>
            <a:pPr marL="342900" indent="-342900">
              <a:buFont typeface="Arial" panose="020B0604020202020204" pitchFamily="34" charset="0"/>
              <a:buChar char="•"/>
              <a:defRPr sz="1400">
                <a:solidFill>
                  <a:srgbClr val="000000"/>
                </a:solidFill>
              </a:defRPr>
            </a:pPr>
            <a:r>
              <a:rPr lang="en-GB" sz="2400" dirty="0">
                <a:latin typeface="Arimo" panose="020B0604020202020204" charset="0"/>
                <a:ea typeface="Arimo" panose="020B0604020202020204" charset="0"/>
                <a:cs typeface="Arimo" panose="020B0604020202020204" charset="0"/>
              </a:rPr>
              <a:t>What you’d like to request online</a:t>
            </a:r>
          </a:p>
          <a:p>
            <a:pPr marL="342900" indent="-342900">
              <a:buFont typeface="Arial" panose="020B0604020202020204" pitchFamily="34" charset="0"/>
              <a:buChar char="•"/>
              <a:defRPr sz="1400">
                <a:solidFill>
                  <a:srgbClr val="000000"/>
                </a:solidFill>
              </a:defRPr>
            </a:pPr>
            <a:r>
              <a:rPr lang="en-GB" sz="2400" dirty="0">
                <a:latin typeface="Arimo" panose="020B0604020202020204" charset="0"/>
                <a:ea typeface="Arimo" panose="020B0604020202020204" charset="0"/>
                <a:cs typeface="Arimo" panose="020B0604020202020204" charset="0"/>
              </a:rPr>
              <a:t>What’s most important to you – speed/clarity/choice of channels</a:t>
            </a:r>
          </a:p>
          <a:p>
            <a:pPr marL="342900" indent="-342900">
              <a:buFont typeface="Arial" panose="020B0604020202020204" pitchFamily="34" charset="0"/>
              <a:buChar char="•"/>
              <a:defRPr sz="1400">
                <a:solidFill>
                  <a:srgbClr val="000000"/>
                </a:solidFill>
              </a:defRPr>
            </a:pPr>
            <a:r>
              <a:rPr lang="en-GB" sz="2400" dirty="0">
                <a:latin typeface="Arimo" panose="020B0604020202020204" charset="0"/>
                <a:ea typeface="Arimo" panose="020B0604020202020204" charset="0"/>
                <a:cs typeface="Arimo" panose="020B0604020202020204" charset="0"/>
              </a:rPr>
              <a:t>How we can raise awareness</a:t>
            </a:r>
          </a:p>
          <a:p>
            <a:pPr marL="342900" indent="-342900">
              <a:buFont typeface="Arial" panose="020B0604020202020204" pitchFamily="34" charset="0"/>
              <a:buChar char="•"/>
              <a:defRPr sz="1400">
                <a:solidFill>
                  <a:srgbClr val="000000"/>
                </a:solidFill>
              </a:defRPr>
            </a:pPr>
            <a:r>
              <a:rPr lang="en-GB" sz="2400" dirty="0">
                <a:latin typeface="Arimo" panose="020B0604020202020204" charset="0"/>
                <a:ea typeface="Arimo" panose="020B0604020202020204" charset="0"/>
                <a:cs typeface="Arimo" panose="020B0604020202020204" charset="0"/>
              </a:rPr>
              <a:t>Concerns or worries</a:t>
            </a:r>
          </a:p>
          <a:p>
            <a:pPr marL="342900" indent="-342900">
              <a:buFont typeface="Arial" panose="020B0604020202020204" pitchFamily="34" charset="0"/>
              <a:buChar char="•"/>
              <a:defRPr sz="1400">
                <a:solidFill>
                  <a:srgbClr val="000000"/>
                </a:solidFill>
              </a:defRPr>
            </a:pPr>
            <a:r>
              <a:rPr lang="en-GB" sz="2400" dirty="0">
                <a:latin typeface="Arimo" panose="020B0604020202020204" charset="0"/>
                <a:ea typeface="Arimo" panose="020B0604020202020204" charset="0"/>
                <a:cs typeface="Arimo" panose="020B0604020202020204" charset="0"/>
              </a:rPr>
              <a:t>Ideas to help patients who aren’t online</a:t>
            </a:r>
          </a:p>
        </p:txBody>
      </p:sp>
    </p:spTree>
    <p:extLst>
      <p:ext uri="{BB962C8B-B14F-4D97-AF65-F5344CB8AC3E}">
        <p14:creationId xmlns:p14="http://schemas.microsoft.com/office/powerpoint/2010/main" val="29579117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E1EF97-88EA-70B0-34C7-6C8A1714F540}"/>
            </a:ext>
          </a:extLst>
        </p:cNvPr>
        <p:cNvGrpSpPr/>
        <p:nvPr/>
      </p:nvGrpSpPr>
      <p:grpSpPr>
        <a:xfrm>
          <a:off x="0" y="0"/>
          <a:ext cx="0" cy="0"/>
          <a:chOff x="0" y="0"/>
          <a:chExt cx="0" cy="0"/>
        </a:xfrm>
      </p:grpSpPr>
      <p:grpSp>
        <p:nvGrpSpPr>
          <p:cNvPr id="15" name="Group 2">
            <a:extLst>
              <a:ext uri="{FF2B5EF4-FFF2-40B4-BE49-F238E27FC236}">
                <a16:creationId xmlns:a16="http://schemas.microsoft.com/office/drawing/2014/main" id="{ECBFEF99-B49B-E6DC-AE31-0F8E6AA23593}"/>
              </a:ext>
            </a:extLst>
          </p:cNvPr>
          <p:cNvGrpSpPr/>
          <p:nvPr/>
        </p:nvGrpSpPr>
        <p:grpSpPr>
          <a:xfrm>
            <a:off x="13182600" y="0"/>
            <a:ext cx="5105400" cy="10287000"/>
            <a:chOff x="0" y="0"/>
            <a:chExt cx="2380840" cy="4070845"/>
          </a:xfrm>
        </p:grpSpPr>
        <p:sp>
          <p:nvSpPr>
            <p:cNvPr id="16" name="Freeform 3">
              <a:extLst>
                <a:ext uri="{FF2B5EF4-FFF2-40B4-BE49-F238E27FC236}">
                  <a16:creationId xmlns:a16="http://schemas.microsoft.com/office/drawing/2014/main" id="{240B2D7F-5DED-573A-2EA1-FB538BFE1033}"/>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ED74E0D7-277B-4C76-9B25-FDE595A9DCBD}"/>
              </a:ext>
            </a:extLst>
          </p:cNvPr>
          <p:cNvGrpSpPr>
            <a:grpSpLocks noChangeAspect="1"/>
          </p:cNvGrpSpPr>
          <p:nvPr/>
        </p:nvGrpSpPr>
        <p:grpSpPr>
          <a:xfrm>
            <a:off x="12219035" y="1492966"/>
            <a:ext cx="4099997" cy="4099997"/>
            <a:chOff x="0" y="0"/>
            <a:chExt cx="495300" cy="495300"/>
          </a:xfrm>
        </p:grpSpPr>
        <p:sp>
          <p:nvSpPr>
            <p:cNvPr id="18" name="Freeform 7">
              <a:extLst>
                <a:ext uri="{FF2B5EF4-FFF2-40B4-BE49-F238E27FC236}">
                  <a16:creationId xmlns:a16="http://schemas.microsoft.com/office/drawing/2014/main" id="{FA601C62-4BE7-A602-25E9-E1EBB3DDE99C}"/>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70E66E82-A14A-1A2C-EB9B-FEEF8A62D855}"/>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E9E326AB-0D83-C38C-BDD6-B9756D6E544C}"/>
              </a:ext>
            </a:extLst>
          </p:cNvPr>
          <p:cNvSpPr txBox="1"/>
          <p:nvPr/>
        </p:nvSpPr>
        <p:spPr>
          <a:xfrm>
            <a:off x="13018611" y="2608765"/>
            <a:ext cx="2500844" cy="1868397"/>
          </a:xfrm>
          <a:prstGeom prst="rect">
            <a:avLst/>
          </a:prstGeom>
        </p:spPr>
        <p:txBody>
          <a:bodyPr wrap="square" lIns="0" tIns="0" rIns="0" bIns="0" rtlCol="0" anchor="t">
            <a:spAutoFit/>
          </a:bodyPr>
          <a:lstStyle/>
          <a:p>
            <a:pPr algn="ctr">
              <a:lnSpc>
                <a:spcPts val="5040"/>
              </a:lnSpc>
            </a:pPr>
            <a:r>
              <a:rPr lang="en-US" sz="3600" b="1" dirty="0">
                <a:solidFill>
                  <a:schemeClr val="bg1"/>
                </a:solidFill>
                <a:latin typeface="Arimo" panose="020B0604020202020204" charset="0"/>
                <a:ea typeface="Arimo" panose="020B0604020202020204" charset="0"/>
                <a:cs typeface="Arimo" panose="020B0604020202020204" charset="0"/>
              </a:rPr>
              <a:t>Other &amp; Next Meeting</a:t>
            </a:r>
          </a:p>
        </p:txBody>
      </p:sp>
      <p:sp>
        <p:nvSpPr>
          <p:cNvPr id="3" name="TextBox 2">
            <a:extLst>
              <a:ext uri="{FF2B5EF4-FFF2-40B4-BE49-F238E27FC236}">
                <a16:creationId xmlns:a16="http://schemas.microsoft.com/office/drawing/2014/main" id="{C127147E-4BDC-820E-6D3E-CDACA8A68C60}"/>
              </a:ext>
            </a:extLst>
          </p:cNvPr>
          <p:cNvSpPr txBox="1"/>
          <p:nvPr/>
        </p:nvSpPr>
        <p:spPr>
          <a:xfrm>
            <a:off x="1395680" y="4229100"/>
            <a:ext cx="10896643" cy="1569660"/>
          </a:xfrm>
          <a:prstGeom prst="rect">
            <a:avLst/>
          </a:prstGeom>
          <a:noFill/>
        </p:spPr>
        <p:txBody>
          <a:bodyPr wrap="square">
            <a:spAutoFit/>
          </a:bodyPr>
          <a:lstStyle/>
          <a:p>
            <a:pPr marL="342900" indent="-342900" algn="l">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Prospective new PPG members can express interest via the Park Lane website</a:t>
            </a:r>
          </a:p>
          <a:p>
            <a:pPr marL="342900" indent="-342900">
              <a:buFont typeface="Arial" panose="020B0604020202020204" pitchFamily="34" charset="0"/>
              <a:buChar char="•"/>
            </a:pPr>
            <a:r>
              <a:rPr lang="en-GB" sz="2400" b="1" dirty="0">
                <a:latin typeface="Arimo" panose="020B0604020202020204" charset="0"/>
                <a:ea typeface="Arimo" panose="020B0604020202020204" charset="0"/>
                <a:cs typeface="Arimo" panose="020B0604020202020204" charset="0"/>
              </a:rPr>
              <a:t>Next Meeting: </a:t>
            </a:r>
            <a:r>
              <a:rPr lang="en-GB" sz="2400" dirty="0">
                <a:latin typeface="Arimo" panose="020B0604020202020204" charset="0"/>
                <a:ea typeface="Arimo" panose="020B0604020202020204" charset="0"/>
                <a:cs typeface="Arimo" panose="020B0604020202020204" charset="0"/>
              </a:rPr>
              <a:t>November</a:t>
            </a:r>
            <a:r>
              <a:rPr lang="en-GB" sz="2400" b="1" dirty="0">
                <a:latin typeface="Arimo" panose="020B0604020202020204" charset="0"/>
                <a:ea typeface="Arimo" panose="020B0604020202020204" charset="0"/>
                <a:cs typeface="Arimo" panose="020B0604020202020204" charset="0"/>
              </a:rPr>
              <a:t> </a:t>
            </a:r>
            <a:r>
              <a:rPr lang="en-GB" sz="2400" dirty="0">
                <a:latin typeface="Arimo" panose="020B0604020202020204" charset="0"/>
                <a:ea typeface="Arimo" panose="020B0604020202020204" charset="0"/>
                <a:cs typeface="Arimo" panose="020B0604020202020204" charset="0"/>
              </a:rPr>
              <a:t>2025. Date TBC.</a:t>
            </a:r>
          </a:p>
          <a:p>
            <a:pPr marL="342900" indent="-342900">
              <a:buFont typeface="Arial" panose="020B0604020202020204" pitchFamily="34" charset="0"/>
              <a:buChar char="•"/>
            </a:pPr>
            <a:r>
              <a:rPr lang="en-GB" sz="2400" b="0" i="0" dirty="0">
                <a:effectLst/>
                <a:latin typeface="Arimo" panose="020B0604020202020204" charset="0"/>
                <a:ea typeface="Arimo" panose="020B0604020202020204" charset="0"/>
                <a:cs typeface="Arimo" panose="020B0604020202020204" charset="0"/>
              </a:rPr>
              <a:t>Attendance form and future agenda items</a:t>
            </a:r>
          </a:p>
        </p:txBody>
      </p:sp>
    </p:spTree>
    <p:extLst>
      <p:ext uri="{BB962C8B-B14F-4D97-AF65-F5344CB8AC3E}">
        <p14:creationId xmlns:p14="http://schemas.microsoft.com/office/powerpoint/2010/main" val="2683073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5">
            <a:extLst>
              <a:ext uri="{FF2B5EF4-FFF2-40B4-BE49-F238E27FC236}">
                <a16:creationId xmlns:a16="http://schemas.microsoft.com/office/drawing/2014/main" id="{01162E29-9247-A45C-9F42-B6D84AE2D05D}"/>
              </a:ext>
            </a:extLst>
          </p:cNvPr>
          <p:cNvGrpSpPr/>
          <p:nvPr/>
        </p:nvGrpSpPr>
        <p:grpSpPr>
          <a:xfrm>
            <a:off x="-16934" y="-29634"/>
            <a:ext cx="18304934" cy="6298959"/>
            <a:chOff x="1574699" y="434095"/>
            <a:chExt cx="2380840" cy="1786704"/>
          </a:xfrm>
          <a:solidFill>
            <a:schemeClr val="accent5">
              <a:lumMod val="50000"/>
            </a:schemeClr>
          </a:solidFill>
        </p:grpSpPr>
        <p:sp>
          <p:nvSpPr>
            <p:cNvPr id="15" name="Freeform 6">
              <a:extLst>
                <a:ext uri="{FF2B5EF4-FFF2-40B4-BE49-F238E27FC236}">
                  <a16:creationId xmlns:a16="http://schemas.microsoft.com/office/drawing/2014/main" id="{791DBF4F-8C69-84E6-E245-7F64BF7A0073}"/>
                </a:ext>
              </a:extLst>
            </p:cNvPr>
            <p:cNvSpPr/>
            <p:nvPr/>
          </p:nvSpPr>
          <p:spPr>
            <a:xfrm>
              <a:off x="1574699" y="434095"/>
              <a:ext cx="2380840" cy="1786704"/>
            </a:xfrm>
            <a:custGeom>
              <a:avLst/>
              <a:gdLst/>
              <a:ahLst/>
              <a:cxnLst/>
              <a:rect l="l" t="t" r="r" b="b"/>
              <a:pathLst>
                <a:path w="2380840" h="1786704">
                  <a:moveTo>
                    <a:pt x="0" y="0"/>
                  </a:moveTo>
                  <a:lnTo>
                    <a:pt x="2380840" y="0"/>
                  </a:lnTo>
                  <a:lnTo>
                    <a:pt x="2380840" y="1786704"/>
                  </a:lnTo>
                  <a:lnTo>
                    <a:pt x="0" y="1786704"/>
                  </a:lnTo>
                  <a:close/>
                </a:path>
              </a:pathLst>
            </a:custGeom>
            <a:grpFill/>
          </p:spPr>
          <p:txBody>
            <a:bodyPr/>
            <a:lstStyle/>
            <a:p>
              <a:endParaRPr lang="en-GB"/>
            </a:p>
          </p:txBody>
        </p:sp>
      </p:grpSp>
      <p:grpSp>
        <p:nvGrpSpPr>
          <p:cNvPr id="5" name="Group 5"/>
          <p:cNvGrpSpPr/>
          <p:nvPr/>
        </p:nvGrpSpPr>
        <p:grpSpPr>
          <a:xfrm>
            <a:off x="-16934" y="6269326"/>
            <a:ext cx="18304933" cy="4017674"/>
            <a:chOff x="3057776" y="823267"/>
            <a:chExt cx="2380840" cy="1786704"/>
          </a:xfrm>
        </p:grpSpPr>
        <p:sp>
          <p:nvSpPr>
            <p:cNvPr id="6" name="Freeform 6"/>
            <p:cNvSpPr/>
            <p:nvPr/>
          </p:nvSpPr>
          <p:spPr>
            <a:xfrm>
              <a:off x="3057776" y="823267"/>
              <a:ext cx="2380840" cy="1786704"/>
            </a:xfrm>
            <a:custGeom>
              <a:avLst/>
              <a:gdLst/>
              <a:ahLst/>
              <a:cxnLst/>
              <a:rect l="l" t="t" r="r" b="b"/>
              <a:pathLst>
                <a:path w="2380840" h="1786704">
                  <a:moveTo>
                    <a:pt x="0" y="0"/>
                  </a:moveTo>
                  <a:lnTo>
                    <a:pt x="2380840" y="0"/>
                  </a:lnTo>
                  <a:lnTo>
                    <a:pt x="2380840" y="1786704"/>
                  </a:lnTo>
                  <a:lnTo>
                    <a:pt x="0" y="1786704"/>
                  </a:lnTo>
                  <a:close/>
                </a:path>
              </a:pathLst>
            </a:custGeom>
            <a:solidFill>
              <a:srgbClr val="48B4BB"/>
            </a:solidFill>
          </p:spPr>
          <p:txBody>
            <a:bodyPr/>
            <a:lstStyle/>
            <a:p>
              <a:endParaRPr lang="en-GB" dirty="0">
                <a:latin typeface="Arimo" panose="020B0604020202020204" charset="0"/>
                <a:ea typeface="Arimo" panose="020B0604020202020204" charset="0"/>
                <a:cs typeface="Arimo" panose="020B0604020202020204" charset="0"/>
              </a:endParaRPr>
            </a:p>
          </p:txBody>
        </p:sp>
      </p:grpSp>
      <p:sp>
        <p:nvSpPr>
          <p:cNvPr id="10" name="TextBox 10"/>
          <p:cNvSpPr txBox="1"/>
          <p:nvPr/>
        </p:nvSpPr>
        <p:spPr>
          <a:xfrm>
            <a:off x="914400" y="7942423"/>
            <a:ext cx="3824855" cy="643959"/>
          </a:xfrm>
          <a:prstGeom prst="rect">
            <a:avLst/>
          </a:prstGeom>
        </p:spPr>
        <p:txBody>
          <a:bodyPr wrap="square" lIns="0" tIns="0" rIns="0" bIns="0" rtlCol="0" anchor="t">
            <a:spAutoFit/>
          </a:bodyPr>
          <a:lstStyle/>
          <a:p>
            <a:pPr>
              <a:lnSpc>
                <a:spcPts val="5514"/>
              </a:lnSpc>
            </a:pPr>
            <a:r>
              <a:rPr lang="en-US" sz="3938" b="1" dirty="0">
                <a:solidFill>
                  <a:srgbClr val="FFFFFF"/>
                </a:solidFill>
                <a:latin typeface="Arimo" panose="020B0604020202020204" charset="0"/>
                <a:ea typeface="Arimo" panose="020B0604020202020204" charset="0"/>
                <a:cs typeface="Arimo" panose="020B0604020202020204" charset="0"/>
              </a:rPr>
              <a:t>BYTES PCN</a:t>
            </a:r>
          </a:p>
        </p:txBody>
      </p:sp>
      <p:pic>
        <p:nvPicPr>
          <p:cNvPr id="13" name="Picture 12" descr="Logo, company name&#10;&#10;Description automatically generated">
            <a:extLst>
              <a:ext uri="{FF2B5EF4-FFF2-40B4-BE49-F238E27FC236}">
                <a16:creationId xmlns:a16="http://schemas.microsoft.com/office/drawing/2014/main" id="{D1A29EE0-3B4D-6F66-C3C7-24ABC7C0C58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131391" y="6269325"/>
            <a:ext cx="4156609" cy="408714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76CF2-CE28-B358-2695-DB65FC3913BC}"/>
            </a:ext>
          </a:extLst>
        </p:cNvPr>
        <p:cNvGrpSpPr/>
        <p:nvPr/>
      </p:nvGrpSpPr>
      <p:grpSpPr>
        <a:xfrm>
          <a:off x="0" y="0"/>
          <a:ext cx="0" cy="0"/>
          <a:chOff x="0" y="0"/>
          <a:chExt cx="0" cy="0"/>
        </a:xfrm>
      </p:grpSpPr>
      <p:grpSp>
        <p:nvGrpSpPr>
          <p:cNvPr id="2" name="Group 2">
            <a:extLst>
              <a:ext uri="{FF2B5EF4-FFF2-40B4-BE49-F238E27FC236}">
                <a16:creationId xmlns:a16="http://schemas.microsoft.com/office/drawing/2014/main" id="{FA03CE69-130E-219F-2112-1F389E289ABA}"/>
              </a:ext>
            </a:extLst>
          </p:cNvPr>
          <p:cNvGrpSpPr/>
          <p:nvPr/>
        </p:nvGrpSpPr>
        <p:grpSpPr>
          <a:xfrm>
            <a:off x="10910322" y="0"/>
            <a:ext cx="7377678" cy="10287000"/>
            <a:chOff x="0" y="0"/>
            <a:chExt cx="2691397" cy="4048889"/>
          </a:xfrm>
        </p:grpSpPr>
        <p:sp>
          <p:nvSpPr>
            <p:cNvPr id="3" name="Freeform 3">
              <a:extLst>
                <a:ext uri="{FF2B5EF4-FFF2-40B4-BE49-F238E27FC236}">
                  <a16:creationId xmlns:a16="http://schemas.microsoft.com/office/drawing/2014/main" id="{64276089-1B40-407D-C1C0-DBEEFE163574}"/>
                </a:ext>
              </a:extLst>
            </p:cNvPr>
            <p:cNvSpPr/>
            <p:nvPr/>
          </p:nvSpPr>
          <p:spPr>
            <a:xfrm>
              <a:off x="0" y="0"/>
              <a:ext cx="2691397" cy="4048889"/>
            </a:xfrm>
            <a:custGeom>
              <a:avLst/>
              <a:gdLst/>
              <a:ahLst/>
              <a:cxnLst/>
              <a:rect l="l" t="t" r="r" b="b"/>
              <a:pathLst>
                <a:path w="2691397" h="4048889">
                  <a:moveTo>
                    <a:pt x="0" y="0"/>
                  </a:moveTo>
                  <a:lnTo>
                    <a:pt x="2691397" y="0"/>
                  </a:lnTo>
                  <a:lnTo>
                    <a:pt x="2691397" y="4048889"/>
                  </a:lnTo>
                  <a:lnTo>
                    <a:pt x="0" y="4048889"/>
                  </a:lnTo>
                  <a:close/>
                </a:path>
              </a:pathLst>
            </a:custGeom>
            <a:solidFill>
              <a:srgbClr val="48B4BB"/>
            </a:solidFill>
          </p:spPr>
          <p:txBody>
            <a:bodyPr/>
            <a:lstStyle/>
            <a:p>
              <a:endParaRPr lang="en-GB"/>
            </a:p>
          </p:txBody>
        </p:sp>
      </p:grpSp>
      <p:sp>
        <p:nvSpPr>
          <p:cNvPr id="4" name="TextBox 11">
            <a:extLst>
              <a:ext uri="{FF2B5EF4-FFF2-40B4-BE49-F238E27FC236}">
                <a16:creationId xmlns:a16="http://schemas.microsoft.com/office/drawing/2014/main" id="{613D7C9A-F06E-56C6-0D82-90CE683A9F05}"/>
              </a:ext>
            </a:extLst>
          </p:cNvPr>
          <p:cNvSpPr txBox="1"/>
          <p:nvPr/>
        </p:nvSpPr>
        <p:spPr>
          <a:xfrm>
            <a:off x="1752600" y="3314700"/>
            <a:ext cx="8192916" cy="3344505"/>
          </a:xfrm>
          <a:prstGeom prst="rect">
            <a:avLst/>
          </a:prstGeom>
        </p:spPr>
        <p:txBody>
          <a:bodyPr wrap="square" lIns="0" tIns="0" rIns="0" bIns="0" rtlCol="0" anchor="t">
            <a:spAutoFit/>
          </a:bodyPr>
          <a:lstStyle/>
          <a:p>
            <a:pPr algn="just">
              <a:lnSpc>
                <a:spcPts val="3500"/>
              </a:lnSpc>
            </a:pPr>
            <a:r>
              <a:rPr lang="en-US" sz="4800" dirty="0">
                <a:solidFill>
                  <a:srgbClr val="000000"/>
                </a:solidFill>
                <a:latin typeface="Arimo" panose="020B0604020202020204" charset="0"/>
                <a:ea typeface="Arimo" panose="020B0604020202020204" charset="0"/>
                <a:cs typeface="Arimo" panose="020B0604020202020204" charset="0"/>
              </a:rPr>
              <a:t>Why we’re here</a:t>
            </a:r>
          </a:p>
          <a:p>
            <a:pPr algn="just">
              <a:lnSpc>
                <a:spcPts val="3500"/>
              </a:lnSpc>
            </a:pPr>
            <a:endParaRPr lang="en-GB" sz="2400" dirty="0">
              <a:solidFill>
                <a:srgbClr val="000000"/>
              </a:solidFill>
              <a:latin typeface="Arimo" panose="020B0604020202020204" charset="0"/>
              <a:ea typeface="Arimo" panose="020B0604020202020204" charset="0"/>
              <a:cs typeface="Arimo" panose="020B0604020202020204" charset="0"/>
            </a:endParaRPr>
          </a:p>
          <a:p>
            <a:pPr marL="342900" indent="-342900" algn="l">
              <a:spcAft>
                <a:spcPts val="600"/>
              </a:spcAft>
              <a:buFont typeface="Arial" panose="020B0604020202020204" pitchFamily="34" charset="0"/>
              <a:buChar char="•"/>
            </a:pPr>
            <a:r>
              <a:rPr lang="en-GB" sz="2400" b="0" i="0" dirty="0">
                <a:solidFill>
                  <a:srgbClr val="212B32"/>
                </a:solidFill>
                <a:effectLst/>
                <a:latin typeface="Arimo" panose="020B0604020202020204" charset="0"/>
                <a:ea typeface="Arimo" panose="020B0604020202020204" charset="0"/>
                <a:cs typeface="Arimo" panose="020B0604020202020204" charset="0"/>
              </a:rPr>
              <a:t>To act as a functioning PPG to support the development of healthcare services with a patient focus</a:t>
            </a:r>
          </a:p>
          <a:p>
            <a:pPr marL="342900" indent="-342900" algn="l">
              <a:spcAft>
                <a:spcPts val="600"/>
              </a:spcAft>
              <a:buFont typeface="Arial" panose="020B0604020202020204" pitchFamily="34" charset="0"/>
              <a:buChar char="•"/>
            </a:pPr>
            <a:r>
              <a:rPr lang="en-GB" sz="2400" b="0" i="0" dirty="0">
                <a:solidFill>
                  <a:srgbClr val="212B32"/>
                </a:solidFill>
                <a:effectLst/>
                <a:latin typeface="Arimo" panose="020B0604020202020204" charset="0"/>
                <a:ea typeface="Arimo" panose="020B0604020202020204" charset="0"/>
                <a:cs typeface="Arimo" panose="020B0604020202020204" charset="0"/>
              </a:rPr>
              <a:t>To provide insight and feedback on the delivery of services</a:t>
            </a:r>
          </a:p>
          <a:p>
            <a:pPr marL="342900" indent="-342900" algn="l">
              <a:spcAft>
                <a:spcPts val="600"/>
              </a:spcAft>
              <a:buFont typeface="Arial" panose="020B0604020202020204" pitchFamily="34" charset="0"/>
              <a:buChar char="•"/>
            </a:pPr>
            <a:r>
              <a:rPr lang="en-GB" sz="2400" b="0" i="0" dirty="0">
                <a:solidFill>
                  <a:srgbClr val="212B32"/>
                </a:solidFill>
                <a:effectLst/>
                <a:latin typeface="Arimo" panose="020B0604020202020204" charset="0"/>
                <a:ea typeface="Arimo" panose="020B0604020202020204" charset="0"/>
                <a:cs typeface="Arimo" panose="020B0604020202020204" charset="0"/>
              </a:rPr>
              <a:t>To enable a patients to discuss agreed agenda items </a:t>
            </a:r>
          </a:p>
          <a:p>
            <a:pPr marL="342900" indent="-342900" algn="l">
              <a:spcAft>
                <a:spcPts val="1800"/>
              </a:spcAft>
              <a:buFont typeface="Arial" panose="020B0604020202020204" pitchFamily="34" charset="0"/>
              <a:buChar char="•"/>
            </a:pPr>
            <a:r>
              <a:rPr lang="en-GB" sz="2400" b="0" i="0" dirty="0">
                <a:solidFill>
                  <a:srgbClr val="212B32"/>
                </a:solidFill>
                <a:effectLst/>
                <a:latin typeface="Arimo" panose="020B0604020202020204" charset="0"/>
                <a:ea typeface="Arimo" panose="020B0604020202020204" charset="0"/>
                <a:cs typeface="Arimo" panose="020B0604020202020204" charset="0"/>
              </a:rPr>
              <a:t>To develop services and support alongside patients</a:t>
            </a:r>
          </a:p>
        </p:txBody>
      </p:sp>
    </p:spTree>
    <p:extLst>
      <p:ext uri="{BB962C8B-B14F-4D97-AF65-F5344CB8AC3E}">
        <p14:creationId xmlns:p14="http://schemas.microsoft.com/office/powerpoint/2010/main" val="4027480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1"/>
          <p:cNvSpPr txBox="1"/>
          <p:nvPr/>
        </p:nvSpPr>
        <p:spPr>
          <a:xfrm>
            <a:off x="1524000" y="3314700"/>
            <a:ext cx="8203309" cy="3323987"/>
          </a:xfrm>
          <a:prstGeom prst="rect">
            <a:avLst/>
          </a:prstGeom>
        </p:spPr>
        <p:txBody>
          <a:bodyPr wrap="square" lIns="0" tIns="0" rIns="0" bIns="0" rtlCol="0" anchor="t">
            <a:spAutoFit/>
          </a:bodyPr>
          <a:lstStyle/>
          <a:p>
            <a:pPr>
              <a:buNone/>
            </a:pPr>
            <a:r>
              <a:rPr lang="en-GB" sz="2400" dirty="0">
                <a:latin typeface="Arimo" panose="020B0604020202020204" charset="0"/>
                <a:ea typeface="Arimo" panose="020B0604020202020204" charset="0"/>
                <a:cs typeface="Arimo" panose="020B0604020202020204" charset="0"/>
              </a:rPr>
              <a:t>GP practices have access to a wider team of skilled professionals –These roles are designed to support GPs and improve patient access to the right care at the right time.</a:t>
            </a:r>
          </a:p>
          <a:p>
            <a:pPr>
              <a:buNone/>
            </a:pPr>
            <a:endParaRPr lang="en-GB" sz="2400" dirty="0">
              <a:latin typeface="Arimo" panose="020B0604020202020204" charset="0"/>
              <a:ea typeface="Arimo" panose="020B0604020202020204" charset="0"/>
              <a:cs typeface="Arimo" panose="020B0604020202020204" charset="0"/>
            </a:endParaRPr>
          </a:p>
          <a:p>
            <a:r>
              <a:rPr lang="en-GB" sz="2400" dirty="0">
                <a:latin typeface="Arimo" panose="020B0604020202020204" charset="0"/>
                <a:ea typeface="Arimo" panose="020B0604020202020204" charset="0"/>
                <a:cs typeface="Arimo" panose="020B0604020202020204" charset="0"/>
              </a:rPr>
              <a:t>Not every health concern requires a GP appointment. By seeing the most appropriate team member, patients can often receive quicker, more specialised support, helping us use NHS resources more effectively and keeping GP appointments available for those who truly need them.</a:t>
            </a:r>
          </a:p>
        </p:txBody>
      </p:sp>
      <p:grpSp>
        <p:nvGrpSpPr>
          <p:cNvPr id="15" name="Group 2">
            <a:extLst>
              <a:ext uri="{FF2B5EF4-FFF2-40B4-BE49-F238E27FC236}">
                <a16:creationId xmlns:a16="http://schemas.microsoft.com/office/drawing/2014/main" id="{8798F176-84C8-50F9-941D-1C3620112727}"/>
              </a:ext>
            </a:extLst>
          </p:cNvPr>
          <p:cNvGrpSpPr/>
          <p:nvPr/>
        </p:nvGrpSpPr>
        <p:grpSpPr>
          <a:xfrm>
            <a:off x="12268201" y="0"/>
            <a:ext cx="6019799" cy="10287000"/>
            <a:chOff x="0" y="0"/>
            <a:chExt cx="2380840" cy="4070845"/>
          </a:xfrm>
        </p:grpSpPr>
        <p:sp>
          <p:nvSpPr>
            <p:cNvPr id="16" name="Freeform 3">
              <a:extLst>
                <a:ext uri="{FF2B5EF4-FFF2-40B4-BE49-F238E27FC236}">
                  <a16:creationId xmlns:a16="http://schemas.microsoft.com/office/drawing/2014/main" id="{6ADF92A1-68F9-3A9A-D295-23EE299600B1}"/>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070A22D4-9795-44BA-996B-D9B6006AEF93}"/>
              </a:ext>
            </a:extLst>
          </p:cNvPr>
          <p:cNvGrpSpPr>
            <a:grpSpLocks noChangeAspect="1"/>
          </p:cNvGrpSpPr>
          <p:nvPr/>
        </p:nvGrpSpPr>
        <p:grpSpPr>
          <a:xfrm>
            <a:off x="11137162" y="1479519"/>
            <a:ext cx="4099997" cy="4099997"/>
            <a:chOff x="0" y="0"/>
            <a:chExt cx="495300" cy="495300"/>
          </a:xfrm>
        </p:grpSpPr>
        <p:sp>
          <p:nvSpPr>
            <p:cNvPr id="18" name="Freeform 7">
              <a:extLst>
                <a:ext uri="{FF2B5EF4-FFF2-40B4-BE49-F238E27FC236}">
                  <a16:creationId xmlns:a16="http://schemas.microsoft.com/office/drawing/2014/main" id="{31BB667A-7F15-514E-1B1B-DB4439321E55}"/>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5D513232-47E6-CBA7-063E-1175A30FB5D0}"/>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4092D5E5-8505-CF0D-3B7F-059A89965CB3}"/>
              </a:ext>
            </a:extLst>
          </p:cNvPr>
          <p:cNvSpPr txBox="1"/>
          <p:nvPr/>
        </p:nvSpPr>
        <p:spPr>
          <a:xfrm>
            <a:off x="11860373" y="2624198"/>
            <a:ext cx="2653574" cy="1868397"/>
          </a:xfrm>
          <a:prstGeom prst="rect">
            <a:avLst/>
          </a:prstGeom>
        </p:spPr>
        <p:txBody>
          <a:bodyPr wrap="square" lIns="0" tIns="0" rIns="0" bIns="0" rtlCol="0" anchor="t">
            <a:spAutoFit/>
          </a:bodyPr>
          <a:lstStyle/>
          <a:p>
            <a:pPr algn="ctr">
              <a:lnSpc>
                <a:spcPts val="5040"/>
              </a:lnSpc>
            </a:pPr>
            <a:r>
              <a:rPr lang="en-US" sz="3600" b="1" dirty="0">
                <a:solidFill>
                  <a:schemeClr val="bg1"/>
                </a:solidFill>
                <a:latin typeface="Arimo" panose="020B0604020202020204" charset="0"/>
                <a:ea typeface="Arimo" panose="020B0604020202020204" charset="0"/>
                <a:cs typeface="Arimo" panose="020B0604020202020204" charset="0"/>
              </a:rPr>
              <a:t>Getting you the help you need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B7BC35-0212-1D2E-7FBE-040EA8C4532B}"/>
            </a:ext>
          </a:extLst>
        </p:cNvPr>
        <p:cNvGrpSpPr/>
        <p:nvPr/>
      </p:nvGrpSpPr>
      <p:grpSpPr>
        <a:xfrm>
          <a:off x="0" y="0"/>
          <a:ext cx="0" cy="0"/>
          <a:chOff x="0" y="0"/>
          <a:chExt cx="0" cy="0"/>
        </a:xfrm>
      </p:grpSpPr>
      <p:sp>
        <p:nvSpPr>
          <p:cNvPr id="11" name="TextBox 11">
            <a:extLst>
              <a:ext uri="{FF2B5EF4-FFF2-40B4-BE49-F238E27FC236}">
                <a16:creationId xmlns:a16="http://schemas.microsoft.com/office/drawing/2014/main" id="{96C434BF-B8E7-9766-8233-8C78C9B5896B}"/>
              </a:ext>
            </a:extLst>
          </p:cNvPr>
          <p:cNvSpPr txBox="1"/>
          <p:nvPr/>
        </p:nvSpPr>
        <p:spPr>
          <a:xfrm>
            <a:off x="1600200" y="3714283"/>
            <a:ext cx="8203309" cy="3099695"/>
          </a:xfrm>
          <a:prstGeom prst="rect">
            <a:avLst/>
          </a:prstGeom>
        </p:spPr>
        <p:txBody>
          <a:bodyPr wrap="square" lIns="0" tIns="0" rIns="0" bIns="0" rtlCol="0" anchor="t">
            <a:spAutoFit/>
          </a:bodyPr>
          <a:lstStyle/>
          <a:p>
            <a:pPr algn="just">
              <a:lnSpc>
                <a:spcPts val="3500"/>
              </a:lnSpc>
            </a:pPr>
            <a:r>
              <a:rPr lang="en-GB" sz="2400" dirty="0">
                <a:solidFill>
                  <a:srgbClr val="000000"/>
                </a:solidFill>
                <a:latin typeface="Arimo" panose="020B0604020202020204" charset="0"/>
                <a:ea typeface="Arimo" panose="020B0604020202020204" charset="0"/>
                <a:cs typeface="Arimo" panose="020B0604020202020204" charset="0"/>
              </a:rPr>
              <a:t>As part of </a:t>
            </a:r>
            <a:r>
              <a:rPr lang="en-GB" sz="2400" b="1" dirty="0">
                <a:solidFill>
                  <a:srgbClr val="000000"/>
                </a:solidFill>
                <a:latin typeface="Arimo" panose="020B0604020202020204" charset="0"/>
                <a:ea typeface="Arimo" panose="020B0604020202020204" charset="0"/>
                <a:cs typeface="Arimo" panose="020B0604020202020204" charset="0"/>
              </a:rPr>
              <a:t>BYTES</a:t>
            </a:r>
            <a:r>
              <a:rPr lang="en-GB" sz="2400" dirty="0">
                <a:solidFill>
                  <a:srgbClr val="000000"/>
                </a:solidFill>
                <a:latin typeface="Arimo" panose="020B0604020202020204" charset="0"/>
                <a:ea typeface="Arimo" panose="020B0604020202020204" charset="0"/>
                <a:cs typeface="Arimo" panose="020B0604020202020204" charset="0"/>
              </a:rPr>
              <a:t> Primary Care Network, Park Lane Surgery can offer patients a range of clinicians that may be more appropriate than seeing a GP. </a:t>
            </a:r>
          </a:p>
          <a:p>
            <a:pPr algn="just">
              <a:lnSpc>
                <a:spcPts val="3500"/>
              </a:lnSpc>
            </a:pPr>
            <a:endParaRPr lang="en-GB" sz="2400" dirty="0">
              <a:solidFill>
                <a:srgbClr val="000000"/>
              </a:solidFill>
              <a:latin typeface="Arimo" panose="020B0604020202020204" charset="0"/>
              <a:ea typeface="Arimo" panose="020B0604020202020204" charset="0"/>
              <a:cs typeface="Arimo" panose="020B0604020202020204" charset="0"/>
            </a:endParaRPr>
          </a:p>
          <a:p>
            <a:pPr marL="457200" indent="-457200" algn="just">
              <a:lnSpc>
                <a:spcPts val="3500"/>
              </a:lnSpc>
              <a:buFont typeface="+mj-lt"/>
              <a:buAutoNum type="arabicPeriod"/>
            </a:pPr>
            <a:r>
              <a:rPr lang="en-GB" sz="2400" dirty="0">
                <a:solidFill>
                  <a:srgbClr val="000000"/>
                </a:solidFill>
                <a:latin typeface="Arimo" panose="020B0604020202020204" charset="0"/>
                <a:ea typeface="Arimo" panose="020B0604020202020204" charset="0"/>
                <a:cs typeface="Arimo" panose="020B0604020202020204" charset="0"/>
              </a:rPr>
              <a:t>What is a Primary Care Network (PCN)? </a:t>
            </a:r>
          </a:p>
          <a:p>
            <a:pPr marL="457200" indent="-457200" algn="just">
              <a:lnSpc>
                <a:spcPts val="3500"/>
              </a:lnSpc>
              <a:buFont typeface="+mj-lt"/>
              <a:buAutoNum type="arabicPeriod"/>
            </a:pPr>
            <a:r>
              <a:rPr lang="en-GB" sz="2400" dirty="0">
                <a:solidFill>
                  <a:srgbClr val="000000"/>
                </a:solidFill>
                <a:latin typeface="Arimo" panose="020B0604020202020204" charset="0"/>
                <a:ea typeface="Arimo" panose="020B0604020202020204" charset="0"/>
                <a:cs typeface="Arimo" panose="020B0604020202020204" charset="0"/>
              </a:rPr>
              <a:t>What other practices are in the PCN?</a:t>
            </a:r>
          </a:p>
          <a:p>
            <a:pPr marL="457200" indent="-457200" algn="just">
              <a:lnSpc>
                <a:spcPts val="3500"/>
              </a:lnSpc>
              <a:buFont typeface="+mj-lt"/>
              <a:buAutoNum type="arabicPeriod"/>
            </a:pPr>
            <a:r>
              <a:rPr lang="en-GB" sz="2400" dirty="0">
                <a:solidFill>
                  <a:srgbClr val="000000"/>
                </a:solidFill>
                <a:latin typeface="Arimo" panose="020B0604020202020204" charset="0"/>
                <a:ea typeface="Arimo" panose="020B0604020202020204" charset="0"/>
                <a:cs typeface="Arimo" panose="020B0604020202020204" charset="0"/>
              </a:rPr>
              <a:t>Why are GP receptionists so nosey?</a:t>
            </a:r>
          </a:p>
        </p:txBody>
      </p:sp>
      <p:grpSp>
        <p:nvGrpSpPr>
          <p:cNvPr id="15" name="Group 2">
            <a:extLst>
              <a:ext uri="{FF2B5EF4-FFF2-40B4-BE49-F238E27FC236}">
                <a16:creationId xmlns:a16="http://schemas.microsoft.com/office/drawing/2014/main" id="{1709A2F8-8B76-5FDB-C8D5-E60BD29746E8}"/>
              </a:ext>
            </a:extLst>
          </p:cNvPr>
          <p:cNvGrpSpPr/>
          <p:nvPr/>
        </p:nvGrpSpPr>
        <p:grpSpPr>
          <a:xfrm>
            <a:off x="12268201" y="0"/>
            <a:ext cx="6019799" cy="10287000"/>
            <a:chOff x="0" y="0"/>
            <a:chExt cx="2380840" cy="4070845"/>
          </a:xfrm>
        </p:grpSpPr>
        <p:sp>
          <p:nvSpPr>
            <p:cNvPr id="16" name="Freeform 3">
              <a:extLst>
                <a:ext uri="{FF2B5EF4-FFF2-40B4-BE49-F238E27FC236}">
                  <a16:creationId xmlns:a16="http://schemas.microsoft.com/office/drawing/2014/main" id="{0E81ABFD-B804-0CE3-61EB-54B33C6ECA8F}"/>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DEFBA985-6333-BD73-A8A7-B86B9C60134F}"/>
              </a:ext>
            </a:extLst>
          </p:cNvPr>
          <p:cNvGrpSpPr>
            <a:grpSpLocks noChangeAspect="1"/>
          </p:cNvGrpSpPr>
          <p:nvPr/>
        </p:nvGrpSpPr>
        <p:grpSpPr>
          <a:xfrm>
            <a:off x="11137162" y="1479519"/>
            <a:ext cx="4099997" cy="4099997"/>
            <a:chOff x="0" y="0"/>
            <a:chExt cx="495300" cy="495300"/>
          </a:xfrm>
        </p:grpSpPr>
        <p:sp>
          <p:nvSpPr>
            <p:cNvPr id="18" name="Freeform 7">
              <a:extLst>
                <a:ext uri="{FF2B5EF4-FFF2-40B4-BE49-F238E27FC236}">
                  <a16:creationId xmlns:a16="http://schemas.microsoft.com/office/drawing/2014/main" id="{DECFD258-C2D0-FCF5-E2C6-2B1548DF857B}"/>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F495CBCD-6C8B-DC71-54E0-DEDF302EBD81}"/>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7F6A1C1D-5485-211B-67C0-B41464A66DF7}"/>
              </a:ext>
            </a:extLst>
          </p:cNvPr>
          <p:cNvSpPr txBox="1"/>
          <p:nvPr/>
        </p:nvSpPr>
        <p:spPr>
          <a:xfrm>
            <a:off x="11860373" y="2624198"/>
            <a:ext cx="2653574" cy="1868397"/>
          </a:xfrm>
          <a:prstGeom prst="rect">
            <a:avLst/>
          </a:prstGeom>
        </p:spPr>
        <p:txBody>
          <a:bodyPr wrap="square" lIns="0" tIns="0" rIns="0" bIns="0" rtlCol="0" anchor="t">
            <a:spAutoFit/>
          </a:bodyPr>
          <a:lstStyle/>
          <a:p>
            <a:pPr algn="ctr">
              <a:lnSpc>
                <a:spcPts val="5040"/>
              </a:lnSpc>
            </a:pPr>
            <a:r>
              <a:rPr lang="en-US" sz="3600" b="1" dirty="0">
                <a:solidFill>
                  <a:schemeClr val="bg1"/>
                </a:solidFill>
                <a:latin typeface="Arimo" panose="020B0604020202020204" charset="0"/>
                <a:ea typeface="Arimo" panose="020B0604020202020204" charset="0"/>
                <a:cs typeface="Arimo" panose="020B0604020202020204" charset="0"/>
              </a:rPr>
              <a:t>Getting you the help you need</a:t>
            </a:r>
          </a:p>
        </p:txBody>
      </p:sp>
      <p:pic>
        <p:nvPicPr>
          <p:cNvPr id="2" name="Picture 1" descr="Logo, company name&#10;&#10;Description automatically generated">
            <a:extLst>
              <a:ext uri="{FF2B5EF4-FFF2-40B4-BE49-F238E27FC236}">
                <a16:creationId xmlns:a16="http://schemas.microsoft.com/office/drawing/2014/main" id="{F5DAFB79-A9F4-1CEC-18E7-D96ABE4394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98278" y="7059035"/>
            <a:ext cx="3166009" cy="3113097"/>
          </a:xfrm>
          <a:prstGeom prst="rect">
            <a:avLst/>
          </a:prstGeom>
        </p:spPr>
      </p:pic>
    </p:spTree>
    <p:extLst>
      <p:ext uri="{BB962C8B-B14F-4D97-AF65-F5344CB8AC3E}">
        <p14:creationId xmlns:p14="http://schemas.microsoft.com/office/powerpoint/2010/main" val="1264876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58055D-7326-85CB-1B30-F5B689774BB5}"/>
            </a:ext>
          </a:extLst>
        </p:cNvPr>
        <p:cNvGrpSpPr/>
        <p:nvPr/>
      </p:nvGrpSpPr>
      <p:grpSpPr>
        <a:xfrm>
          <a:off x="0" y="0"/>
          <a:ext cx="0" cy="0"/>
          <a:chOff x="0" y="0"/>
          <a:chExt cx="0" cy="0"/>
        </a:xfrm>
      </p:grpSpPr>
      <p:sp>
        <p:nvSpPr>
          <p:cNvPr id="11" name="TextBox 11">
            <a:extLst>
              <a:ext uri="{FF2B5EF4-FFF2-40B4-BE49-F238E27FC236}">
                <a16:creationId xmlns:a16="http://schemas.microsoft.com/office/drawing/2014/main" id="{768081B6-52F2-A2B3-E6AE-79DD81D0CA88}"/>
              </a:ext>
            </a:extLst>
          </p:cNvPr>
          <p:cNvSpPr txBox="1"/>
          <p:nvPr/>
        </p:nvSpPr>
        <p:spPr>
          <a:xfrm>
            <a:off x="1143000" y="2816602"/>
            <a:ext cx="8203309" cy="4895058"/>
          </a:xfrm>
          <a:prstGeom prst="rect">
            <a:avLst/>
          </a:prstGeom>
        </p:spPr>
        <p:txBody>
          <a:bodyPr wrap="square" lIns="0" tIns="0" rIns="0" bIns="0" rtlCol="0" anchor="t">
            <a:spAutoFit/>
          </a:bodyPr>
          <a:lstStyle/>
          <a:p>
            <a:pPr algn="just">
              <a:lnSpc>
                <a:spcPts val="3500"/>
              </a:lnSpc>
            </a:pPr>
            <a:r>
              <a:rPr lang="en-GB" sz="2400" b="1" dirty="0">
                <a:solidFill>
                  <a:srgbClr val="000000"/>
                </a:solidFill>
                <a:latin typeface="Arimo" panose="020B0604020202020204" charset="0"/>
                <a:ea typeface="Arimo" panose="020B0604020202020204" charset="0"/>
                <a:cs typeface="Arimo" panose="020B0604020202020204" charset="0"/>
              </a:rPr>
              <a:t>We at Park Lane Surgery have embraced a range of additional roles to help you get the help you need. Our professionals include:</a:t>
            </a:r>
          </a:p>
          <a:p>
            <a:pPr algn="just">
              <a:lnSpc>
                <a:spcPts val="3500"/>
              </a:lnSpc>
            </a:pPr>
            <a:endParaRPr lang="en-GB" sz="2400" dirty="0">
              <a:solidFill>
                <a:srgbClr val="000000"/>
              </a:solidFill>
              <a:latin typeface="Arimo" panose="020B0604020202020204" charset="0"/>
              <a:ea typeface="Arimo" panose="020B0604020202020204" charset="0"/>
              <a:cs typeface="Arimo" panose="020B0604020202020204" charset="0"/>
            </a:endParaRP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Clinical Pharmacists</a:t>
            </a: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Pharmacy Technician</a:t>
            </a: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Adult Mental Health Practitioner </a:t>
            </a: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Children and Young People Mental Health Practitioner</a:t>
            </a: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Social Prescribing Link Workers</a:t>
            </a: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First Contact Practitioners (MSK / Physio)</a:t>
            </a:r>
          </a:p>
          <a:p>
            <a:pPr marL="285750" indent="-285750" algn="just">
              <a:lnSpc>
                <a:spcPts val="3500"/>
              </a:lnSpc>
              <a:buFont typeface="Arial" panose="020B0604020202020204" pitchFamily="34" charset="0"/>
              <a:buChar char="•"/>
            </a:pPr>
            <a:r>
              <a:rPr lang="en-GB" sz="2400" dirty="0">
                <a:solidFill>
                  <a:srgbClr val="000000"/>
                </a:solidFill>
                <a:latin typeface="Arimo" panose="020B0604020202020204" charset="0"/>
                <a:ea typeface="Arimo" panose="020B0604020202020204" charset="0"/>
                <a:cs typeface="Arimo" panose="020B0604020202020204" charset="0"/>
              </a:rPr>
              <a:t>Physician Associate</a:t>
            </a:r>
          </a:p>
        </p:txBody>
      </p:sp>
      <p:grpSp>
        <p:nvGrpSpPr>
          <p:cNvPr id="15" name="Group 2">
            <a:extLst>
              <a:ext uri="{FF2B5EF4-FFF2-40B4-BE49-F238E27FC236}">
                <a16:creationId xmlns:a16="http://schemas.microsoft.com/office/drawing/2014/main" id="{BD578C07-E115-1A5D-E984-B02A7BB0918B}"/>
              </a:ext>
            </a:extLst>
          </p:cNvPr>
          <p:cNvGrpSpPr/>
          <p:nvPr/>
        </p:nvGrpSpPr>
        <p:grpSpPr>
          <a:xfrm>
            <a:off x="12268201" y="0"/>
            <a:ext cx="6019799" cy="10287000"/>
            <a:chOff x="0" y="0"/>
            <a:chExt cx="2380840" cy="4070845"/>
          </a:xfrm>
        </p:grpSpPr>
        <p:sp>
          <p:nvSpPr>
            <p:cNvPr id="16" name="Freeform 3">
              <a:extLst>
                <a:ext uri="{FF2B5EF4-FFF2-40B4-BE49-F238E27FC236}">
                  <a16:creationId xmlns:a16="http://schemas.microsoft.com/office/drawing/2014/main" id="{9E4473E8-1ACD-F5B8-3A57-FA61EDE7F4E0}"/>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80243840-98AE-3072-C989-68D426F0DABA}"/>
              </a:ext>
            </a:extLst>
          </p:cNvPr>
          <p:cNvGrpSpPr>
            <a:grpSpLocks noChangeAspect="1"/>
          </p:cNvGrpSpPr>
          <p:nvPr/>
        </p:nvGrpSpPr>
        <p:grpSpPr>
          <a:xfrm>
            <a:off x="11137162" y="1479519"/>
            <a:ext cx="4099997" cy="4099997"/>
            <a:chOff x="0" y="0"/>
            <a:chExt cx="495300" cy="495300"/>
          </a:xfrm>
        </p:grpSpPr>
        <p:sp>
          <p:nvSpPr>
            <p:cNvPr id="18" name="Freeform 7">
              <a:extLst>
                <a:ext uri="{FF2B5EF4-FFF2-40B4-BE49-F238E27FC236}">
                  <a16:creationId xmlns:a16="http://schemas.microsoft.com/office/drawing/2014/main" id="{C08F8FB4-E149-2F32-4B77-D2DDF9592824}"/>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6F78ECCE-D10C-120C-A566-9BBB1B65A8D6}"/>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D0D5E774-72F1-533E-670F-DCAF20B2D504}"/>
              </a:ext>
            </a:extLst>
          </p:cNvPr>
          <p:cNvSpPr txBox="1"/>
          <p:nvPr/>
        </p:nvSpPr>
        <p:spPr>
          <a:xfrm>
            <a:off x="11860373" y="2624198"/>
            <a:ext cx="2653574" cy="1868397"/>
          </a:xfrm>
          <a:prstGeom prst="rect">
            <a:avLst/>
          </a:prstGeom>
        </p:spPr>
        <p:txBody>
          <a:bodyPr wrap="square" lIns="0" tIns="0" rIns="0" bIns="0" rtlCol="0" anchor="t">
            <a:spAutoFit/>
          </a:bodyPr>
          <a:lstStyle/>
          <a:p>
            <a:pPr algn="ctr">
              <a:lnSpc>
                <a:spcPts val="5040"/>
              </a:lnSpc>
            </a:pPr>
            <a:r>
              <a:rPr lang="en-US" sz="3600" b="1" dirty="0">
                <a:solidFill>
                  <a:schemeClr val="bg1"/>
                </a:solidFill>
                <a:latin typeface="Arimo" panose="020B0604020202020204" charset="0"/>
                <a:ea typeface="Arimo" panose="020B0604020202020204" charset="0"/>
                <a:cs typeface="Arimo" panose="020B0604020202020204" charset="0"/>
              </a:rPr>
              <a:t>Getting you the help you need</a:t>
            </a:r>
          </a:p>
        </p:txBody>
      </p:sp>
    </p:spTree>
    <p:extLst>
      <p:ext uri="{BB962C8B-B14F-4D97-AF65-F5344CB8AC3E}">
        <p14:creationId xmlns:p14="http://schemas.microsoft.com/office/powerpoint/2010/main" val="3395160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2">
            <a:extLst>
              <a:ext uri="{FF2B5EF4-FFF2-40B4-BE49-F238E27FC236}">
                <a16:creationId xmlns:a16="http://schemas.microsoft.com/office/drawing/2014/main" id="{8798F176-84C8-50F9-941D-1C3620112727}"/>
              </a:ext>
            </a:extLst>
          </p:cNvPr>
          <p:cNvGrpSpPr/>
          <p:nvPr/>
        </p:nvGrpSpPr>
        <p:grpSpPr>
          <a:xfrm>
            <a:off x="15087600" y="0"/>
            <a:ext cx="3200400" cy="10287000"/>
            <a:chOff x="0" y="0"/>
            <a:chExt cx="2380840" cy="4070845"/>
          </a:xfrm>
        </p:grpSpPr>
        <p:sp>
          <p:nvSpPr>
            <p:cNvPr id="16" name="Freeform 3">
              <a:extLst>
                <a:ext uri="{FF2B5EF4-FFF2-40B4-BE49-F238E27FC236}">
                  <a16:creationId xmlns:a16="http://schemas.microsoft.com/office/drawing/2014/main" id="{6ADF92A1-68F9-3A9A-D295-23EE299600B1}"/>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070A22D4-9795-44BA-996B-D9B6006AEF93}"/>
              </a:ext>
            </a:extLst>
          </p:cNvPr>
          <p:cNvGrpSpPr>
            <a:grpSpLocks noChangeAspect="1"/>
          </p:cNvGrpSpPr>
          <p:nvPr/>
        </p:nvGrpSpPr>
        <p:grpSpPr>
          <a:xfrm>
            <a:off x="13294269" y="810067"/>
            <a:ext cx="4099997" cy="4099997"/>
            <a:chOff x="0" y="0"/>
            <a:chExt cx="495300" cy="495300"/>
          </a:xfrm>
        </p:grpSpPr>
        <p:sp>
          <p:nvSpPr>
            <p:cNvPr id="18" name="Freeform 7">
              <a:extLst>
                <a:ext uri="{FF2B5EF4-FFF2-40B4-BE49-F238E27FC236}">
                  <a16:creationId xmlns:a16="http://schemas.microsoft.com/office/drawing/2014/main" id="{31BB667A-7F15-514E-1B1B-DB4439321E55}"/>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5D513232-47E6-CBA7-063E-1175A30FB5D0}"/>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0" name="TextBox 9">
            <a:extLst>
              <a:ext uri="{FF2B5EF4-FFF2-40B4-BE49-F238E27FC236}">
                <a16:creationId xmlns:a16="http://schemas.microsoft.com/office/drawing/2014/main" id="{4092D5E5-8505-CF0D-3B7F-059A89965CB3}"/>
              </a:ext>
            </a:extLst>
          </p:cNvPr>
          <p:cNvSpPr txBox="1"/>
          <p:nvPr/>
        </p:nvSpPr>
        <p:spPr>
          <a:xfrm>
            <a:off x="14017480" y="2246467"/>
            <a:ext cx="2653574" cy="1227195"/>
          </a:xfrm>
          <a:prstGeom prst="rect">
            <a:avLst/>
          </a:prstGeom>
        </p:spPr>
        <p:txBody>
          <a:bodyPr wrap="square" lIns="0" tIns="0" rIns="0" bIns="0" rtlCol="0" anchor="t">
            <a:spAutoFit/>
          </a:bodyPr>
          <a:lstStyle/>
          <a:p>
            <a:pPr algn="ctr">
              <a:lnSpc>
                <a:spcPts val="5040"/>
              </a:lnSpc>
            </a:pPr>
            <a:r>
              <a:rPr lang="en-US" sz="3600" b="1" dirty="0">
                <a:solidFill>
                  <a:schemeClr val="bg1"/>
                </a:solidFill>
                <a:latin typeface="Arimo" panose="020B0604020202020204" charset="0"/>
                <a:ea typeface="Arimo" panose="020B0604020202020204" charset="0"/>
                <a:cs typeface="Arimo" panose="020B0604020202020204" charset="0"/>
              </a:rPr>
              <a:t>Clinical Pharmacists</a:t>
            </a:r>
          </a:p>
        </p:txBody>
      </p:sp>
      <p:sp>
        <p:nvSpPr>
          <p:cNvPr id="4" name="TextBox 3">
            <a:extLst>
              <a:ext uri="{FF2B5EF4-FFF2-40B4-BE49-F238E27FC236}">
                <a16:creationId xmlns:a16="http://schemas.microsoft.com/office/drawing/2014/main" id="{E1A3F2EC-E73F-4AD7-B3D9-41AB0194E4B7}"/>
              </a:ext>
            </a:extLst>
          </p:cNvPr>
          <p:cNvSpPr txBox="1"/>
          <p:nvPr/>
        </p:nvSpPr>
        <p:spPr>
          <a:xfrm>
            <a:off x="976112" y="1884724"/>
            <a:ext cx="12318156" cy="6211572"/>
          </a:xfrm>
          <a:prstGeom prst="rect">
            <a:avLst/>
          </a:prstGeom>
          <a:noFill/>
        </p:spPr>
        <p:txBody>
          <a:bodyPr wrap="square">
            <a:spAutoFit/>
          </a:bodyPr>
          <a:lstStyle/>
          <a:p>
            <a:pPr>
              <a:lnSpc>
                <a:spcPct val="107000"/>
              </a:lnSpc>
              <a:spcAft>
                <a:spcPts val="800"/>
              </a:spcAft>
            </a:pPr>
            <a:r>
              <a:rPr lang="en-GB" sz="2400" kern="100" dirty="0">
                <a:effectLst/>
                <a:latin typeface="Arimo" panose="020B0604020202020204" charset="0"/>
                <a:ea typeface="Arimo" panose="020B0604020202020204" charset="0"/>
                <a:cs typeface="Arimo" panose="020B0604020202020204" charset="0"/>
              </a:rPr>
              <a:t>Clinical pharmacists in primary care to enhance our healthcare services. Both bring a wealth of expertise to practice; they help to provide collaboration with healthcare teams and optimise medication management to improve patient outcomes</a:t>
            </a:r>
            <a:r>
              <a:rPr lang="en-GB" sz="2400" kern="100" dirty="0">
                <a:latin typeface="Arimo" panose="020B0604020202020204" charset="0"/>
                <a:ea typeface="Arimo" panose="020B0604020202020204" charset="0"/>
                <a:cs typeface="Arimo" panose="020B0604020202020204" charset="0"/>
              </a:rPr>
              <a:t> such as: </a:t>
            </a:r>
          </a:p>
          <a:p>
            <a:pPr>
              <a:lnSpc>
                <a:spcPct val="107000"/>
              </a:lnSpc>
              <a:spcAft>
                <a:spcPts val="800"/>
              </a:spcAft>
            </a:pPr>
            <a:endParaRPr lang="en-GB" sz="2400" kern="100" dirty="0">
              <a:effectLst/>
              <a:latin typeface="Arimo" panose="020B0604020202020204" charset="0"/>
              <a:ea typeface="Arimo" panose="020B0604020202020204" charset="0"/>
              <a:cs typeface="Arimo" panose="020B0604020202020204" charset="0"/>
            </a:endParaRPr>
          </a:p>
          <a:p>
            <a:pPr marL="285750" indent="-285750">
              <a:lnSpc>
                <a:spcPct val="107000"/>
              </a:lnSpc>
              <a:spcAft>
                <a:spcPts val="800"/>
              </a:spcAft>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They  complete medication reviews and may make appointments for you to have other tests, like blood tests.</a:t>
            </a:r>
          </a:p>
          <a:p>
            <a:pPr marL="285750" indent="-285750">
              <a:lnSpc>
                <a:spcPct val="107000"/>
              </a:lnSpc>
              <a:spcAft>
                <a:spcPts val="800"/>
              </a:spcAft>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 If you have a long-term condition, the clinical pharmacist can talk to you about the medicines you are taking to make sure they are working for you.</a:t>
            </a:r>
            <a:endParaRPr lang="en-GB" sz="2400" kern="100" dirty="0">
              <a:latin typeface="Arimo" panose="020B0604020202020204" charset="0"/>
              <a:ea typeface="Arimo" panose="020B0604020202020204" charset="0"/>
              <a:cs typeface="Arimo" panose="020B0604020202020204" charset="0"/>
            </a:endParaRPr>
          </a:p>
          <a:p>
            <a:pPr marL="285750" indent="-285750">
              <a:lnSpc>
                <a:spcPct val="107000"/>
              </a:lnSpc>
              <a:spcAft>
                <a:spcPts val="800"/>
              </a:spcAft>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If your medicine is making you feel bad, the clinical pharmacist can help by changing your medicine or changing how much medicine you are taking.</a:t>
            </a:r>
            <a:endParaRPr lang="en-GB" sz="2400" kern="100" dirty="0">
              <a:latin typeface="Arimo" panose="020B0604020202020204" charset="0"/>
              <a:ea typeface="Arimo" panose="020B0604020202020204" charset="0"/>
              <a:cs typeface="Arimo" panose="020B0604020202020204" charset="0"/>
            </a:endParaRPr>
          </a:p>
          <a:p>
            <a:pPr marL="285750" indent="-285750">
              <a:lnSpc>
                <a:spcPct val="107000"/>
              </a:lnSpc>
              <a:spcAft>
                <a:spcPts val="800"/>
              </a:spcAft>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If you take a few different medicines, the clinical pharmacist can help you make sure they are all working well together.</a:t>
            </a:r>
          </a:p>
          <a:p>
            <a:pPr marL="285750" indent="-285750">
              <a:lnSpc>
                <a:spcPct val="107000"/>
              </a:lnSpc>
              <a:spcAft>
                <a:spcPts val="800"/>
              </a:spcAft>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If your medicines have been changed while you were in hospital, the clinical pharmacist can help explain these changes and make sure the medicines are working well for you.</a:t>
            </a:r>
            <a:endParaRPr lang="en-GB" sz="2400" kern="100" dirty="0">
              <a:effectLst/>
              <a:latin typeface="Arimo" panose="020B0604020202020204" charset="0"/>
              <a:ea typeface="Arimo" panose="020B0604020202020204" charset="0"/>
              <a:cs typeface="Arimo" panose="020B0604020202020204" charset="0"/>
            </a:endParaRPr>
          </a:p>
        </p:txBody>
      </p:sp>
    </p:spTree>
    <p:extLst>
      <p:ext uri="{BB962C8B-B14F-4D97-AF65-F5344CB8AC3E}">
        <p14:creationId xmlns:p14="http://schemas.microsoft.com/office/powerpoint/2010/main" val="3686407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2">
            <a:extLst>
              <a:ext uri="{FF2B5EF4-FFF2-40B4-BE49-F238E27FC236}">
                <a16:creationId xmlns:a16="http://schemas.microsoft.com/office/drawing/2014/main" id="{8798F176-84C8-50F9-941D-1C3620112727}"/>
              </a:ext>
            </a:extLst>
          </p:cNvPr>
          <p:cNvGrpSpPr/>
          <p:nvPr/>
        </p:nvGrpSpPr>
        <p:grpSpPr>
          <a:xfrm>
            <a:off x="15011400" y="0"/>
            <a:ext cx="3276600" cy="10287000"/>
            <a:chOff x="0" y="0"/>
            <a:chExt cx="2380840" cy="4070845"/>
          </a:xfrm>
        </p:grpSpPr>
        <p:sp>
          <p:nvSpPr>
            <p:cNvPr id="16" name="Freeform 3">
              <a:extLst>
                <a:ext uri="{FF2B5EF4-FFF2-40B4-BE49-F238E27FC236}">
                  <a16:creationId xmlns:a16="http://schemas.microsoft.com/office/drawing/2014/main" id="{6ADF92A1-68F9-3A9A-D295-23EE299600B1}"/>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070A22D4-9795-44BA-996B-D9B6006AEF93}"/>
              </a:ext>
            </a:extLst>
          </p:cNvPr>
          <p:cNvGrpSpPr>
            <a:grpSpLocks noChangeAspect="1"/>
          </p:cNvGrpSpPr>
          <p:nvPr/>
        </p:nvGrpSpPr>
        <p:grpSpPr>
          <a:xfrm>
            <a:off x="13564977" y="266700"/>
            <a:ext cx="4099997" cy="4099997"/>
            <a:chOff x="0" y="0"/>
            <a:chExt cx="495300" cy="495300"/>
          </a:xfrm>
        </p:grpSpPr>
        <p:sp>
          <p:nvSpPr>
            <p:cNvPr id="18" name="Freeform 7">
              <a:extLst>
                <a:ext uri="{FF2B5EF4-FFF2-40B4-BE49-F238E27FC236}">
                  <a16:creationId xmlns:a16="http://schemas.microsoft.com/office/drawing/2014/main" id="{31BB667A-7F15-514E-1B1B-DB4439321E55}"/>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5D513232-47E6-CBA7-063E-1175A30FB5D0}"/>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4" name="TextBox 9">
            <a:extLst>
              <a:ext uri="{FF2B5EF4-FFF2-40B4-BE49-F238E27FC236}">
                <a16:creationId xmlns:a16="http://schemas.microsoft.com/office/drawing/2014/main" id="{134C0547-327D-7303-71C8-1A62BF5339E3}"/>
              </a:ext>
            </a:extLst>
          </p:cNvPr>
          <p:cNvSpPr txBox="1"/>
          <p:nvPr/>
        </p:nvSpPr>
        <p:spPr>
          <a:xfrm>
            <a:off x="14324222" y="1703100"/>
            <a:ext cx="2653574" cy="1227195"/>
          </a:xfrm>
          <a:prstGeom prst="rect">
            <a:avLst/>
          </a:prstGeom>
        </p:spPr>
        <p:txBody>
          <a:bodyPr wrap="square" lIns="0" tIns="0" rIns="0" bIns="0" rtlCol="0" anchor="t">
            <a:spAutoFit/>
          </a:bodyPr>
          <a:lstStyle/>
          <a:p>
            <a:pPr algn="ctr">
              <a:lnSpc>
                <a:spcPts val="5040"/>
              </a:lnSpc>
            </a:pPr>
            <a:r>
              <a:rPr lang="en-US" sz="3600" b="1" dirty="0">
                <a:solidFill>
                  <a:schemeClr val="bg1"/>
                </a:solidFill>
                <a:latin typeface="Arimo" panose="020B0604020202020204" charset="0"/>
                <a:ea typeface="Arimo" panose="020B0604020202020204" charset="0"/>
                <a:cs typeface="Arimo" panose="020B0604020202020204" charset="0"/>
              </a:rPr>
              <a:t>Pharmacy Technician</a:t>
            </a:r>
          </a:p>
        </p:txBody>
      </p:sp>
      <p:sp>
        <p:nvSpPr>
          <p:cNvPr id="3" name="TextBox 2">
            <a:extLst>
              <a:ext uri="{FF2B5EF4-FFF2-40B4-BE49-F238E27FC236}">
                <a16:creationId xmlns:a16="http://schemas.microsoft.com/office/drawing/2014/main" id="{557EFDF2-0B71-2E23-E7E4-0A2EC19206AE}"/>
              </a:ext>
            </a:extLst>
          </p:cNvPr>
          <p:cNvSpPr txBox="1"/>
          <p:nvPr/>
        </p:nvSpPr>
        <p:spPr>
          <a:xfrm>
            <a:off x="1556088" y="2930295"/>
            <a:ext cx="11443370" cy="4893647"/>
          </a:xfrm>
          <a:prstGeom prst="rect">
            <a:avLst/>
          </a:prstGeom>
          <a:noFill/>
        </p:spPr>
        <p:txBody>
          <a:bodyPr wrap="square">
            <a:spAutoFit/>
          </a:bodyPr>
          <a:lstStyle/>
          <a:p>
            <a:pPr>
              <a:buNone/>
            </a:pPr>
            <a:r>
              <a:rPr lang="en-GB" sz="2400" dirty="0">
                <a:latin typeface="Arimo" panose="020B0604020202020204" charset="0"/>
                <a:ea typeface="Arimo" panose="020B0604020202020204" charset="0"/>
                <a:cs typeface="Arimo" panose="020B0604020202020204" charset="0"/>
              </a:rPr>
              <a:t>A pharmacy technician in general practice plays a key role in managing medicines and supporting safe, effective patient care. They work alongside GPs, pharmacists, and other healthcare staff to:</a:t>
            </a:r>
          </a:p>
          <a:p>
            <a:pPr>
              <a:buNone/>
            </a:pPr>
            <a:endParaRPr lang="en-GB" sz="2400" dirty="0">
              <a:latin typeface="Arimo" panose="020B0604020202020204" charset="0"/>
              <a:ea typeface="Arimo" panose="020B0604020202020204" charset="0"/>
              <a:cs typeface="Arimo" panose="020B0604020202020204" charset="0"/>
            </a:endParaRP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Review and update medication records to ensure accuracy and safety</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Support medication reviews by gathering information and helping implement changes</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Improve prescribing processes, such as managing repeat prescriptions, reducing waste, and ensuring cost-effective choices</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Monitor high-risk medicines and follow up with patients where needed</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Help with audits, safety checks, and quality improvement projects related to medicines</a:t>
            </a:r>
          </a:p>
          <a:p>
            <a:pPr marL="342900" indent="-342900">
              <a:buFont typeface="Arial" panose="020B0604020202020204" pitchFamily="34" charset="0"/>
              <a:buChar char="•"/>
            </a:pPr>
            <a:r>
              <a:rPr lang="en-GB" sz="2400" dirty="0">
                <a:latin typeface="Arimo" panose="020B0604020202020204" charset="0"/>
                <a:ea typeface="Arimo" panose="020B0604020202020204" charset="0"/>
                <a:cs typeface="Arimo" panose="020B0604020202020204" charset="0"/>
              </a:rPr>
              <a:t>Provide patients with clear information about their medicines (within their scope)</a:t>
            </a:r>
          </a:p>
        </p:txBody>
      </p:sp>
    </p:spTree>
    <p:extLst>
      <p:ext uri="{BB962C8B-B14F-4D97-AF65-F5344CB8AC3E}">
        <p14:creationId xmlns:p14="http://schemas.microsoft.com/office/powerpoint/2010/main" val="14030295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2">
            <a:extLst>
              <a:ext uri="{FF2B5EF4-FFF2-40B4-BE49-F238E27FC236}">
                <a16:creationId xmlns:a16="http://schemas.microsoft.com/office/drawing/2014/main" id="{8798F176-84C8-50F9-941D-1C3620112727}"/>
              </a:ext>
            </a:extLst>
          </p:cNvPr>
          <p:cNvGrpSpPr/>
          <p:nvPr/>
        </p:nvGrpSpPr>
        <p:grpSpPr>
          <a:xfrm>
            <a:off x="14020800" y="0"/>
            <a:ext cx="4267200" cy="10287000"/>
            <a:chOff x="0" y="0"/>
            <a:chExt cx="2380840" cy="4070845"/>
          </a:xfrm>
        </p:grpSpPr>
        <p:sp>
          <p:nvSpPr>
            <p:cNvPr id="16" name="Freeform 3">
              <a:extLst>
                <a:ext uri="{FF2B5EF4-FFF2-40B4-BE49-F238E27FC236}">
                  <a16:creationId xmlns:a16="http://schemas.microsoft.com/office/drawing/2014/main" id="{6ADF92A1-68F9-3A9A-D295-23EE299600B1}"/>
                </a:ext>
              </a:extLst>
            </p:cNvPr>
            <p:cNvSpPr/>
            <p:nvPr/>
          </p:nvSpPr>
          <p:spPr>
            <a:xfrm>
              <a:off x="0" y="0"/>
              <a:ext cx="2380840" cy="4070845"/>
            </a:xfrm>
            <a:custGeom>
              <a:avLst/>
              <a:gdLst/>
              <a:ahLst/>
              <a:cxnLst/>
              <a:rect l="l" t="t" r="r" b="b"/>
              <a:pathLst>
                <a:path w="2380840" h="4070845">
                  <a:moveTo>
                    <a:pt x="0" y="0"/>
                  </a:moveTo>
                  <a:lnTo>
                    <a:pt x="2380840" y="0"/>
                  </a:lnTo>
                  <a:lnTo>
                    <a:pt x="2380840" y="4070845"/>
                  </a:lnTo>
                  <a:lnTo>
                    <a:pt x="0" y="4070845"/>
                  </a:lnTo>
                  <a:close/>
                </a:path>
              </a:pathLst>
            </a:custGeom>
            <a:solidFill>
              <a:srgbClr val="48B4BB"/>
            </a:solidFill>
          </p:spPr>
          <p:txBody>
            <a:bodyPr/>
            <a:lstStyle/>
            <a:p>
              <a:endParaRPr lang="en-GB"/>
            </a:p>
          </p:txBody>
        </p:sp>
      </p:grpSp>
      <p:grpSp>
        <p:nvGrpSpPr>
          <p:cNvPr id="17" name="Group 6">
            <a:extLst>
              <a:ext uri="{FF2B5EF4-FFF2-40B4-BE49-F238E27FC236}">
                <a16:creationId xmlns:a16="http://schemas.microsoft.com/office/drawing/2014/main" id="{070A22D4-9795-44BA-996B-D9B6006AEF93}"/>
              </a:ext>
            </a:extLst>
          </p:cNvPr>
          <p:cNvGrpSpPr>
            <a:grpSpLocks noChangeAspect="1"/>
          </p:cNvGrpSpPr>
          <p:nvPr/>
        </p:nvGrpSpPr>
        <p:grpSpPr>
          <a:xfrm>
            <a:off x="12219035" y="1492966"/>
            <a:ext cx="4099997" cy="4099997"/>
            <a:chOff x="0" y="0"/>
            <a:chExt cx="495300" cy="495300"/>
          </a:xfrm>
        </p:grpSpPr>
        <p:sp>
          <p:nvSpPr>
            <p:cNvPr id="18" name="Freeform 7">
              <a:extLst>
                <a:ext uri="{FF2B5EF4-FFF2-40B4-BE49-F238E27FC236}">
                  <a16:creationId xmlns:a16="http://schemas.microsoft.com/office/drawing/2014/main" id="{31BB667A-7F15-514E-1B1B-DB4439321E55}"/>
                </a:ext>
              </a:extLst>
            </p:cNvPr>
            <p:cNvSpPr/>
            <p:nvPr/>
          </p:nvSpPr>
          <p:spPr>
            <a:xfrm>
              <a:off x="0" y="0"/>
              <a:ext cx="495300" cy="495300"/>
            </a:xfrm>
            <a:custGeom>
              <a:avLst/>
              <a:gdLst/>
              <a:ahLst/>
              <a:cxnLst/>
              <a:rect l="l" t="t" r="r" b="b"/>
              <a:pathLst>
                <a:path w="495300" h="495300">
                  <a:moveTo>
                    <a:pt x="247650" y="0"/>
                  </a:moveTo>
                  <a:cubicBezTo>
                    <a:pt x="110490" y="0"/>
                    <a:pt x="0" y="110490"/>
                    <a:pt x="0" y="247650"/>
                  </a:cubicBezTo>
                  <a:cubicBezTo>
                    <a:pt x="0" y="384810"/>
                    <a:pt x="110490" y="495300"/>
                    <a:pt x="247650" y="495300"/>
                  </a:cubicBezTo>
                  <a:cubicBezTo>
                    <a:pt x="383540" y="495300"/>
                    <a:pt x="495300" y="384810"/>
                    <a:pt x="495300" y="247650"/>
                  </a:cubicBezTo>
                  <a:cubicBezTo>
                    <a:pt x="495300" y="110490"/>
                    <a:pt x="383540" y="0"/>
                    <a:pt x="247650" y="0"/>
                  </a:cubicBezTo>
                  <a:close/>
                  <a:moveTo>
                    <a:pt x="247650" y="457200"/>
                  </a:moveTo>
                  <a:cubicBezTo>
                    <a:pt x="132080" y="457200"/>
                    <a:pt x="38100" y="363220"/>
                    <a:pt x="38100" y="247650"/>
                  </a:cubicBezTo>
                  <a:cubicBezTo>
                    <a:pt x="38100" y="132080"/>
                    <a:pt x="132080" y="38100"/>
                    <a:pt x="247650" y="38100"/>
                  </a:cubicBezTo>
                  <a:cubicBezTo>
                    <a:pt x="363220" y="38100"/>
                    <a:pt x="457200" y="132080"/>
                    <a:pt x="457200" y="247650"/>
                  </a:cubicBezTo>
                  <a:cubicBezTo>
                    <a:pt x="457200" y="363220"/>
                    <a:pt x="363220" y="457200"/>
                    <a:pt x="247650" y="457200"/>
                  </a:cubicBezTo>
                  <a:close/>
                </a:path>
              </a:pathLst>
            </a:custGeom>
            <a:solidFill>
              <a:srgbClr val="FFFFFF"/>
            </a:solidFill>
          </p:spPr>
          <p:txBody>
            <a:bodyPr/>
            <a:lstStyle/>
            <a:p>
              <a:endParaRPr lang="en-GB"/>
            </a:p>
          </p:txBody>
        </p:sp>
        <p:sp>
          <p:nvSpPr>
            <p:cNvPr id="19" name="Freeform 8">
              <a:extLst>
                <a:ext uri="{FF2B5EF4-FFF2-40B4-BE49-F238E27FC236}">
                  <a16:creationId xmlns:a16="http://schemas.microsoft.com/office/drawing/2014/main" id="{5D513232-47E6-CBA7-063E-1175A30FB5D0}"/>
                </a:ext>
              </a:extLst>
            </p:cNvPr>
            <p:cNvSpPr/>
            <p:nvPr/>
          </p:nvSpPr>
          <p:spPr>
            <a:xfrm>
              <a:off x="38100" y="38100"/>
              <a:ext cx="419100" cy="419100"/>
            </a:xfrm>
            <a:custGeom>
              <a:avLst/>
              <a:gdLst/>
              <a:ahLst/>
              <a:cxnLst/>
              <a:rect l="l" t="t" r="r" b="b"/>
              <a:pathLst>
                <a:path w="419100" h="419100">
                  <a:moveTo>
                    <a:pt x="209550" y="0"/>
                  </a:moveTo>
                  <a:cubicBezTo>
                    <a:pt x="93980" y="0"/>
                    <a:pt x="0" y="93980"/>
                    <a:pt x="0" y="209550"/>
                  </a:cubicBezTo>
                  <a:cubicBezTo>
                    <a:pt x="0" y="325120"/>
                    <a:pt x="93980" y="419100"/>
                    <a:pt x="209550" y="419100"/>
                  </a:cubicBezTo>
                  <a:cubicBezTo>
                    <a:pt x="325120" y="419100"/>
                    <a:pt x="419100" y="325120"/>
                    <a:pt x="419100" y="209550"/>
                  </a:cubicBezTo>
                  <a:cubicBezTo>
                    <a:pt x="419100" y="93980"/>
                    <a:pt x="325120" y="0"/>
                    <a:pt x="209550" y="0"/>
                  </a:cubicBezTo>
                  <a:close/>
                </a:path>
              </a:pathLst>
            </a:custGeom>
            <a:solidFill>
              <a:srgbClr val="48B4BB"/>
            </a:solidFill>
          </p:spPr>
          <p:txBody>
            <a:bodyPr/>
            <a:lstStyle/>
            <a:p>
              <a:endParaRPr lang="en-GB"/>
            </a:p>
          </p:txBody>
        </p:sp>
      </p:grpSp>
      <p:sp>
        <p:nvSpPr>
          <p:cNvPr id="24" name="TextBox 9">
            <a:extLst>
              <a:ext uri="{FF2B5EF4-FFF2-40B4-BE49-F238E27FC236}">
                <a16:creationId xmlns:a16="http://schemas.microsoft.com/office/drawing/2014/main" id="{A65DAC14-6DDA-010F-177B-ADA94E035447}"/>
              </a:ext>
            </a:extLst>
          </p:cNvPr>
          <p:cNvSpPr txBox="1"/>
          <p:nvPr/>
        </p:nvSpPr>
        <p:spPr>
          <a:xfrm>
            <a:off x="12942246" y="2929366"/>
            <a:ext cx="2653574" cy="1227195"/>
          </a:xfrm>
          <a:prstGeom prst="rect">
            <a:avLst/>
          </a:prstGeom>
        </p:spPr>
        <p:txBody>
          <a:bodyPr wrap="square" lIns="0" tIns="0" rIns="0" bIns="0" rtlCol="0" anchor="t">
            <a:spAutoFit/>
          </a:bodyPr>
          <a:lstStyle/>
          <a:p>
            <a:pPr algn="ctr">
              <a:lnSpc>
                <a:spcPts val="5040"/>
              </a:lnSpc>
            </a:pPr>
            <a:r>
              <a:rPr lang="en-US" sz="3600" b="1" dirty="0">
                <a:solidFill>
                  <a:schemeClr val="bg1"/>
                </a:solidFill>
                <a:latin typeface="Arimo" panose="020B0604020202020204" charset="0"/>
                <a:ea typeface="Arimo" panose="020B0604020202020204" charset="0"/>
                <a:cs typeface="Arimo" panose="020B0604020202020204" charset="0"/>
              </a:rPr>
              <a:t>Adult Mental Health</a:t>
            </a:r>
          </a:p>
        </p:txBody>
      </p:sp>
      <p:sp>
        <p:nvSpPr>
          <p:cNvPr id="4" name="TextBox 3">
            <a:extLst>
              <a:ext uri="{FF2B5EF4-FFF2-40B4-BE49-F238E27FC236}">
                <a16:creationId xmlns:a16="http://schemas.microsoft.com/office/drawing/2014/main" id="{1945547F-62BA-EC62-5D37-BCEB87F22672}"/>
              </a:ext>
            </a:extLst>
          </p:cNvPr>
          <p:cNvSpPr txBox="1"/>
          <p:nvPr/>
        </p:nvSpPr>
        <p:spPr>
          <a:xfrm>
            <a:off x="512800" y="729794"/>
            <a:ext cx="11706234" cy="9095567"/>
          </a:xfrm>
          <a:prstGeom prst="rect">
            <a:avLst/>
          </a:prstGeom>
          <a:noFill/>
        </p:spPr>
        <p:txBody>
          <a:bodyPr wrap="square">
            <a:spAutoFit/>
          </a:bodyPr>
          <a:lstStyle/>
          <a:p>
            <a:pPr>
              <a:lnSpc>
                <a:spcPct val="107000"/>
              </a:lnSpc>
              <a:spcAft>
                <a:spcPts val="800"/>
              </a:spcAft>
            </a:pPr>
            <a:r>
              <a:rPr lang="en-GB" sz="2400" kern="100" dirty="0">
                <a:effectLst/>
                <a:latin typeface="Arimo" panose="020B0604020202020204" charset="0"/>
                <a:ea typeface="Arimo" panose="020B0604020202020204" charset="0"/>
                <a:cs typeface="Arimo" panose="020B0604020202020204" charset="0"/>
              </a:rPr>
              <a:t>Our adult mental health practitioner is on hand to provide adults with emotional and practical support whilst improving access to relevant mental health services, allowing for longer appointments than traditional GP appointments and allowing some patients to be seen sooner than they otherwise might have been.</a:t>
            </a:r>
          </a:p>
          <a:p>
            <a:pPr>
              <a:lnSpc>
                <a:spcPct val="107000"/>
              </a:lnSpc>
              <a:spcAft>
                <a:spcPts val="800"/>
              </a:spcAft>
            </a:pPr>
            <a:r>
              <a:rPr lang="en-GB" sz="2400" kern="100" dirty="0">
                <a:latin typeface="Arimo" panose="020B0604020202020204" charset="0"/>
                <a:ea typeface="Arimo" panose="020B0604020202020204" charset="0"/>
                <a:cs typeface="Arimo" panose="020B0604020202020204" charset="0"/>
              </a:rPr>
              <a:t>They work </a:t>
            </a:r>
            <a:r>
              <a:rPr lang="en-GB" sz="2400" kern="100" dirty="0">
                <a:effectLst/>
                <a:latin typeface="Arimo" panose="020B0604020202020204" charset="0"/>
                <a:ea typeface="Arimo" panose="020B0604020202020204" charset="0"/>
                <a:cs typeface="Arimo" panose="020B0604020202020204" charset="0"/>
              </a:rPr>
              <a:t>alongside our GPs, nurses, and other clinical services to provide a first point of contact service for patients to book in with to give advice, guidance, and treatment for patients with mental health symptoms such as:</a:t>
            </a:r>
          </a:p>
          <a:p>
            <a:pPr marL="342900" indent="-342900">
              <a:lnSpc>
                <a:spcPct val="107000"/>
              </a:lnSpc>
              <a:spcAft>
                <a:spcPts val="800"/>
              </a:spcAft>
              <a:buFont typeface="Arial" panose="020B0604020202020204" pitchFamily="34" charset="0"/>
              <a:buChar char="•"/>
            </a:pPr>
            <a:r>
              <a:rPr lang="en-GB" sz="2400" kern="100" dirty="0">
                <a:effectLst/>
                <a:latin typeface="Arimo" panose="020B0604020202020204" charset="0"/>
                <a:ea typeface="Arimo" panose="020B0604020202020204" charset="0"/>
                <a:cs typeface="Arimo" panose="020B0604020202020204" charset="0"/>
              </a:rPr>
              <a:t>Low Mood</a:t>
            </a:r>
            <a:endParaRPr lang="en-GB" sz="2400" kern="100" dirty="0">
              <a:latin typeface="Arimo" panose="020B0604020202020204" charset="0"/>
              <a:ea typeface="Arimo" panose="020B0604020202020204" charset="0"/>
              <a:cs typeface="Arimo" panose="020B0604020202020204" charset="0"/>
            </a:endParaRPr>
          </a:p>
          <a:p>
            <a:pPr marL="342900" indent="-342900">
              <a:lnSpc>
                <a:spcPct val="107000"/>
              </a:lnSpc>
              <a:spcAft>
                <a:spcPts val="800"/>
              </a:spcAft>
              <a:buFont typeface="Arial" panose="020B0604020202020204" pitchFamily="34" charset="0"/>
              <a:buChar char="•"/>
            </a:pPr>
            <a:r>
              <a:rPr lang="en-GB" sz="2400" kern="100" dirty="0">
                <a:effectLst/>
                <a:latin typeface="Arimo" panose="020B0604020202020204" charset="0"/>
                <a:ea typeface="Arimo" panose="020B0604020202020204" charset="0"/>
                <a:cs typeface="Arimo" panose="020B0604020202020204" charset="0"/>
              </a:rPr>
              <a:t>Anxiety</a:t>
            </a:r>
          </a:p>
          <a:p>
            <a:pPr marL="342900" indent="-342900">
              <a:lnSpc>
                <a:spcPct val="107000"/>
              </a:lnSpc>
              <a:spcAft>
                <a:spcPts val="800"/>
              </a:spcAft>
              <a:buFont typeface="Arial" panose="020B0604020202020204" pitchFamily="34" charset="0"/>
              <a:buChar char="•"/>
            </a:pPr>
            <a:r>
              <a:rPr lang="en-GB" sz="2400" kern="100" dirty="0">
                <a:effectLst/>
                <a:latin typeface="Arimo" panose="020B0604020202020204" charset="0"/>
                <a:ea typeface="Arimo" panose="020B0604020202020204" charset="0"/>
                <a:cs typeface="Arimo" panose="020B0604020202020204" charset="0"/>
              </a:rPr>
              <a:t>Depression</a:t>
            </a:r>
          </a:p>
          <a:p>
            <a:pPr marL="342900" indent="-342900">
              <a:lnSpc>
                <a:spcPct val="107000"/>
              </a:lnSpc>
              <a:spcAft>
                <a:spcPts val="800"/>
              </a:spcAft>
              <a:buFont typeface="Arial" panose="020B0604020202020204" pitchFamily="34" charset="0"/>
              <a:buChar char="•"/>
            </a:pPr>
            <a:r>
              <a:rPr lang="en-GB" sz="2400" kern="100" dirty="0">
                <a:effectLst/>
                <a:latin typeface="Arimo" panose="020B0604020202020204" charset="0"/>
                <a:ea typeface="Arimo" panose="020B0604020202020204" charset="0"/>
                <a:cs typeface="Arimo" panose="020B0604020202020204" charset="0"/>
              </a:rPr>
              <a:t>Trauma</a:t>
            </a:r>
          </a:p>
          <a:p>
            <a:pPr marL="342900" indent="-342900">
              <a:lnSpc>
                <a:spcPct val="107000"/>
              </a:lnSpc>
              <a:spcAft>
                <a:spcPts val="800"/>
              </a:spcAft>
              <a:buFont typeface="Arial" panose="020B0604020202020204" pitchFamily="34" charset="0"/>
              <a:buChar char="•"/>
            </a:pPr>
            <a:r>
              <a:rPr lang="en-GB" sz="2400" kern="100" dirty="0">
                <a:effectLst/>
                <a:latin typeface="Arimo" panose="020B0604020202020204" charset="0"/>
                <a:ea typeface="Arimo" panose="020B0604020202020204" charset="0"/>
                <a:cs typeface="Arimo" panose="020B0604020202020204" charset="0"/>
              </a:rPr>
              <a:t>PTSD</a:t>
            </a:r>
          </a:p>
          <a:p>
            <a:pPr marL="342900" indent="-342900">
              <a:lnSpc>
                <a:spcPct val="107000"/>
              </a:lnSpc>
              <a:spcAft>
                <a:spcPts val="800"/>
              </a:spcAft>
              <a:buFont typeface="Arial" panose="020B0604020202020204" pitchFamily="34" charset="0"/>
              <a:buChar char="•"/>
            </a:pPr>
            <a:r>
              <a:rPr lang="en-GB" sz="2400" kern="100" dirty="0">
                <a:effectLst/>
                <a:latin typeface="Arimo" panose="020B0604020202020204" charset="0"/>
                <a:ea typeface="Arimo" panose="020B0604020202020204" charset="0"/>
                <a:cs typeface="Arimo" panose="020B0604020202020204" charset="0"/>
              </a:rPr>
              <a:t>Hearing Voices/Symptoms of Psychosis.</a:t>
            </a:r>
          </a:p>
          <a:p>
            <a:pPr marL="342900" indent="-342900">
              <a:lnSpc>
                <a:spcPct val="107000"/>
              </a:lnSpc>
              <a:spcAft>
                <a:spcPts val="800"/>
              </a:spcAft>
              <a:buFont typeface="Arial" panose="020B0604020202020204" pitchFamily="34" charset="0"/>
              <a:buChar char="•"/>
            </a:pPr>
            <a:endParaRPr lang="en-GB" sz="2400" kern="100" dirty="0">
              <a:latin typeface="Arimo" panose="020B0604020202020204" charset="0"/>
              <a:ea typeface="Arimo" panose="020B0604020202020204" charset="0"/>
              <a:cs typeface="Arimo" panose="020B0604020202020204" charset="0"/>
            </a:endParaRPr>
          </a:p>
          <a:p>
            <a:pPr>
              <a:lnSpc>
                <a:spcPct val="107000"/>
              </a:lnSpc>
              <a:spcAft>
                <a:spcPts val="800"/>
              </a:spcAft>
            </a:pPr>
            <a:r>
              <a:rPr lang="en-GB" sz="2400" kern="100" dirty="0">
                <a:effectLst/>
                <a:latin typeface="Arimo" panose="020B0604020202020204" charset="0"/>
                <a:ea typeface="Arimo" panose="020B0604020202020204" charset="0"/>
                <a:cs typeface="Arimo" panose="020B0604020202020204" charset="0"/>
              </a:rPr>
              <a:t>You may even find a GP will book you an appointment with th</a:t>
            </a:r>
            <a:r>
              <a:rPr lang="en-GB" sz="2400" kern="100" dirty="0">
                <a:latin typeface="Arimo" panose="020B0604020202020204" charset="0"/>
                <a:ea typeface="Arimo" panose="020B0604020202020204" charset="0"/>
                <a:cs typeface="Arimo" panose="020B0604020202020204" charset="0"/>
              </a:rPr>
              <a:t>e mental health nurse.</a:t>
            </a:r>
            <a:endParaRPr lang="en-GB" sz="2400" kern="100" dirty="0">
              <a:effectLst/>
              <a:latin typeface="Arimo" panose="020B0604020202020204" charset="0"/>
              <a:ea typeface="Arimo" panose="020B0604020202020204" charset="0"/>
              <a:cs typeface="Arimo" panose="020B0604020202020204" charset="0"/>
            </a:endParaRPr>
          </a:p>
          <a:p>
            <a:pPr>
              <a:lnSpc>
                <a:spcPct val="107000"/>
              </a:lnSpc>
              <a:spcAft>
                <a:spcPts val="800"/>
              </a:spcAft>
            </a:pPr>
            <a:endParaRPr lang="en-GB" sz="2400" kern="100" dirty="0">
              <a:latin typeface="Arimo" panose="020B0604020202020204" charset="0"/>
              <a:ea typeface="Arimo" panose="020B0604020202020204" charset="0"/>
              <a:cs typeface="Arimo" panose="020B0604020202020204" charset="0"/>
            </a:endParaRPr>
          </a:p>
          <a:p>
            <a:pPr>
              <a:lnSpc>
                <a:spcPct val="107000"/>
              </a:lnSpc>
              <a:spcAft>
                <a:spcPts val="800"/>
              </a:spcAft>
            </a:pPr>
            <a:r>
              <a:rPr lang="en-GB" sz="2400" b="1" kern="100" dirty="0">
                <a:effectLst/>
                <a:latin typeface="Arimo" panose="020B0604020202020204" charset="0"/>
                <a:ea typeface="Arimo" panose="020B0604020202020204" charset="0"/>
                <a:cs typeface="Arimo" panose="020B0604020202020204" charset="0"/>
              </a:rPr>
              <a:t>Please Note:</a:t>
            </a:r>
            <a:r>
              <a:rPr lang="en-GB" sz="2400" kern="100" dirty="0">
                <a:effectLst/>
                <a:latin typeface="Arimo" panose="020B0604020202020204" charset="0"/>
                <a:ea typeface="Arimo" panose="020B0604020202020204" charset="0"/>
                <a:cs typeface="Arimo" panose="020B0604020202020204" charset="0"/>
              </a:rPr>
              <a:t> The service is for patients that are aged 18+ and are not currently receiving mental health treatment via a secondary service (e.g. hospitals, psychological wellbeing services, community mental health teams (CMHTs), crisis resolution and home treatment teams).</a:t>
            </a:r>
          </a:p>
        </p:txBody>
      </p:sp>
    </p:spTree>
    <p:extLst>
      <p:ext uri="{BB962C8B-B14F-4D97-AF65-F5344CB8AC3E}">
        <p14:creationId xmlns:p14="http://schemas.microsoft.com/office/powerpoint/2010/main" val="6620983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2181</TotalTime>
  <Words>1669</Words>
  <Application>Microsoft Office PowerPoint</Application>
  <PresentationFormat>Custom</PresentationFormat>
  <Paragraphs>194</Paragraphs>
  <Slides>22</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Arimo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Hallsworth Daniel</dc:creator>
  <cp:lastModifiedBy>HALLSWORTH, Daniel (THORNABY BARWICK MEDICAL GROUP)</cp:lastModifiedBy>
  <cp:revision>146</cp:revision>
  <dcterms:created xsi:type="dcterms:W3CDTF">2006-08-16T00:00:00Z</dcterms:created>
  <dcterms:modified xsi:type="dcterms:W3CDTF">2025-08-11T07:42:02Z</dcterms:modified>
  <dc:identifier>DAFaEzuc24s</dc:identifier>
</cp:coreProperties>
</file>